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 id="214748367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Lst>
  <p:sldSz cy="5143500" cx="9144000"/>
  <p:notesSz cx="6858000" cy="9144000"/>
  <p:embeddedFontLst>
    <p:embeddedFont>
      <p:font typeface="Raleway"/>
      <p:regular r:id="rId97"/>
      <p:bold r:id="rId98"/>
      <p:italic r:id="rId99"/>
      <p:boldItalic r:id="rId100"/>
    </p:embeddedFont>
    <p:embeddedFont>
      <p:font typeface="Roboto"/>
      <p:regular r:id="rId101"/>
      <p:bold r:id="rId102"/>
      <p:italic r:id="rId103"/>
      <p:boldItalic r:id="rId104"/>
    </p:embeddedFont>
    <p:embeddedFont>
      <p:font typeface="Source Sans Pro Light"/>
      <p:regular r:id="rId105"/>
      <p:bold r:id="rId106"/>
      <p:italic r:id="rId107"/>
      <p:boldItalic r:id="rId108"/>
    </p:embeddedFont>
    <p:embeddedFont>
      <p:font typeface="Quicksand"/>
      <p:regular r:id="rId109"/>
      <p:bold r:id="rId110"/>
    </p:embeddedFont>
    <p:embeddedFont>
      <p:font typeface="Roboto Mono"/>
      <p:regular r:id="rId111"/>
      <p:bold r:id="rId112"/>
      <p:italic r:id="rId113"/>
      <p:boldItalic r:id="rId114"/>
    </p:embeddedFont>
    <p:embeddedFont>
      <p:font typeface="Source Sans Pro"/>
      <p:regular r:id="rId115"/>
      <p:bold r:id="rId116"/>
      <p:italic r:id="rId117"/>
      <p:boldItalic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EC2009-CE41-4099-BE0D-4795731E09FC}">
  <a:tblStyle styleId="{96EC2009-CE41-4099-BE0D-4795731E09F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SourceSansProLight-italic.fntdata"/><Relationship Id="rId106" Type="http://schemas.openxmlformats.org/officeDocument/2006/relationships/font" Target="fonts/SourceSansProLight-bold.fntdata"/><Relationship Id="rId105" Type="http://schemas.openxmlformats.org/officeDocument/2006/relationships/font" Target="fonts/SourceSansProLight-regular.fntdata"/><Relationship Id="rId104" Type="http://schemas.openxmlformats.org/officeDocument/2006/relationships/font" Target="fonts/Roboto-boldItalic.fntdata"/><Relationship Id="rId109" Type="http://schemas.openxmlformats.org/officeDocument/2006/relationships/font" Target="fonts/Quicksand-regular.fntdata"/><Relationship Id="rId108" Type="http://schemas.openxmlformats.org/officeDocument/2006/relationships/font" Target="fonts/SourceSansProLight-bold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italic.fntdata"/><Relationship Id="rId102" Type="http://schemas.openxmlformats.org/officeDocument/2006/relationships/font" Target="fonts/Roboto-bold.fntdata"/><Relationship Id="rId101" Type="http://schemas.openxmlformats.org/officeDocument/2006/relationships/font" Target="fonts/Roboto-regular.fntdata"/><Relationship Id="rId100" Type="http://schemas.openxmlformats.org/officeDocument/2006/relationships/font" Target="fonts/Raleway-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font" Target="fonts/Raleway-regular.fntdata"/><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font" Target="fonts/Raleway-italic.fntdata"/><Relationship Id="rId10" Type="http://schemas.openxmlformats.org/officeDocument/2006/relationships/slide" Target="slides/slide3.xml"/><Relationship Id="rId98" Type="http://schemas.openxmlformats.org/officeDocument/2006/relationships/font" Target="fonts/Raleway-bold.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SourceSansPro-boldItalic.fntdata"/><Relationship Id="rId117" Type="http://schemas.openxmlformats.org/officeDocument/2006/relationships/font" Target="fonts/SourceSansPro-italic.fntdata"/><Relationship Id="rId116" Type="http://schemas.openxmlformats.org/officeDocument/2006/relationships/font" Target="fonts/SourceSansPro-bold.fntdata"/><Relationship Id="rId115" Type="http://schemas.openxmlformats.org/officeDocument/2006/relationships/font" Target="fonts/SourceSansPro-regular.fntdata"/><Relationship Id="rId15" Type="http://schemas.openxmlformats.org/officeDocument/2006/relationships/slide" Target="slides/slide8.xml"/><Relationship Id="rId110" Type="http://schemas.openxmlformats.org/officeDocument/2006/relationships/font" Target="fonts/Quicksand-bold.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RobotoMono-boldItalic.fntdata"/><Relationship Id="rId18" Type="http://schemas.openxmlformats.org/officeDocument/2006/relationships/slide" Target="slides/slide11.xml"/><Relationship Id="rId113" Type="http://schemas.openxmlformats.org/officeDocument/2006/relationships/font" Target="fonts/RobotoMono-italic.fntdata"/><Relationship Id="rId112" Type="http://schemas.openxmlformats.org/officeDocument/2006/relationships/font" Target="fonts/RobotoMono-bold.fntdata"/><Relationship Id="rId111" Type="http://schemas.openxmlformats.org/officeDocument/2006/relationships/font" Target="fonts/RobotoMono-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2c12d4c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2c12d4c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c194551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c194551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c6dda948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c6dda948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cf5c6dcc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cf5c6dcc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acf5c6dcc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acf5c6dcc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89770c7ad7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9770c7ad7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9770c7ad7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9770c7ad7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89770c7ad7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89770c7ad7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89770c7ad7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9770c7ad7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9770c7ad7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9770c7ad7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89770c7ad7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9770c7ad7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2c12d4c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2c12d4c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300">
              <a:solidFill>
                <a:schemeClr val="dk1"/>
              </a:solidFill>
              <a:latin typeface="Raleway"/>
              <a:ea typeface="Raleway"/>
              <a:cs typeface="Raleway"/>
              <a:sym typeface="Raleway"/>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89770c7ad7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9770c7ad7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89770c7ad7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89770c7ad7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89770c7ad7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89770c7ad7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89770c7ad7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9770c7ad7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89770c7ad7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89770c7ad7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89770c7ad7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89770c7ad7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89770c7ad7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9770c7ad7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89770c7ad7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89770c7ad7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89770c7ad7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89770c7ad7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89770c7ad7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89770c7ad7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2c12d4c7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2c12d4c7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Raleway"/>
              <a:ea typeface="Raleway"/>
              <a:cs typeface="Raleway"/>
              <a:sym typeface="Raleway"/>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89770c7ad7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89770c7ad7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89770c7ad7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89770c7ad7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89770c7ad7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89770c7ad7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89770c7ad7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89770c7ad7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88a5ffa34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88a5ffa34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ac1945517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ac1945517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ac1945517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ac1945517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ac1945517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ac1945517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52525"/>
              </a:solidFill>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ac1945517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ac1945517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52525"/>
              </a:solidFill>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ac1945517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ac1945517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52525"/>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2c12d4c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2c12d4c7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Raleway"/>
              <a:ea typeface="Raleway"/>
              <a:cs typeface="Raleway"/>
              <a:sym typeface="Raleway"/>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ac1945517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ac1945517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52525"/>
              </a:solidFill>
              <a:latin typeface="Roboto"/>
              <a:ea typeface="Roboto"/>
              <a:cs typeface="Roboto"/>
              <a:sym typeface="Robo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ac1945517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ac1945517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52525"/>
              </a:solidFill>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ac1945517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ac1945517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ac1945517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ac1945517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ac1945517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ac1945517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52525"/>
              </a:solidFill>
              <a:latin typeface="Roboto"/>
              <a:ea typeface="Roboto"/>
              <a:cs typeface="Roboto"/>
              <a:sym typeface="Robo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ac1945517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ac1945517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ac19455172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ac1945517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52525"/>
              </a:solidFill>
              <a:latin typeface="Roboto"/>
              <a:ea typeface="Roboto"/>
              <a:cs typeface="Roboto"/>
              <a:sym typeface="Robo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ac1945517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ac1945517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ac19455172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ac19455172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ac1945517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ac1945517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20312c4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20312c4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ac19455172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ac19455172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ac19455172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ac1945517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ac19455172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ac19455172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ac19455172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ac19455172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ac19455172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ac19455172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ac194551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ac194551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100"/>
              </a:spcAft>
              <a:buNone/>
            </a:pPr>
            <a:r>
              <a:t/>
            </a:r>
            <a:endParaRPr>
              <a:solidFill>
                <a:srgbClr val="222222"/>
              </a:solidFill>
              <a:highlight>
                <a:srgbClr val="FFFFFF"/>
              </a:highlight>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ac19455172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ac19455172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ac19455172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ac19455172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100"/>
              </a:spcAft>
              <a:buNone/>
            </a:pPr>
            <a:r>
              <a:t/>
            </a:r>
            <a:endParaRPr>
              <a:solidFill>
                <a:srgbClr val="222222"/>
              </a:solidFill>
              <a:highlight>
                <a:srgbClr val="FFFFFF"/>
              </a:highligh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ac19455172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ac19455172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100"/>
              </a:spcAft>
              <a:buNone/>
            </a:pPr>
            <a:r>
              <a:t/>
            </a:r>
            <a:endParaRPr>
              <a:solidFill>
                <a:srgbClr val="222222"/>
              </a:solidFill>
              <a:highlight>
                <a:srgbClr val="FFFFFF"/>
              </a:highlight>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ac19455172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ac19455172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cf5c6dcc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acf5c6dcc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ac19455172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ac19455172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100"/>
              </a:spcAft>
              <a:buNone/>
            </a:pPr>
            <a:r>
              <a:t/>
            </a:r>
            <a:endParaRPr>
              <a:solidFill>
                <a:srgbClr val="222222"/>
              </a:solidFill>
              <a:highlight>
                <a:srgbClr val="FFFFFF"/>
              </a:highlight>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ac19455172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ac19455172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100"/>
              </a:spcAft>
              <a:buNone/>
            </a:pPr>
            <a:r>
              <a:t/>
            </a:r>
            <a:endParaRPr>
              <a:solidFill>
                <a:srgbClr val="222222"/>
              </a:solidFill>
              <a:highlight>
                <a:srgbClr val="FFFFFF"/>
              </a:high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ac1945517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ac19455172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100"/>
              </a:spcAft>
              <a:buNone/>
            </a:pPr>
            <a:r>
              <a:t/>
            </a:r>
            <a:endParaRPr>
              <a:solidFill>
                <a:srgbClr val="222222"/>
              </a:solidFill>
              <a:highlight>
                <a:srgbClr val="FFFFFF"/>
              </a:highlight>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ac19455172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ac19455172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ac19455172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ac19455172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100"/>
              </a:spcAft>
              <a:buNone/>
            </a:pPr>
            <a:r>
              <a:t/>
            </a:r>
            <a:endParaRPr>
              <a:solidFill>
                <a:srgbClr val="222222"/>
              </a:solidFill>
              <a:highlight>
                <a:srgbClr val="FFFFFF"/>
              </a:highlight>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ac19455172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ac19455172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ac19455172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ac19455172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100"/>
              </a:spcAft>
              <a:buNone/>
            </a:pPr>
            <a:r>
              <a:t/>
            </a:r>
            <a:endParaRPr>
              <a:solidFill>
                <a:srgbClr val="222222"/>
              </a:solidFill>
              <a:highlight>
                <a:srgbClr val="FFFFFF"/>
              </a:highlight>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ac19455172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ac19455172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100"/>
              </a:spcAft>
              <a:buNone/>
            </a:pPr>
            <a:r>
              <a:t/>
            </a:r>
            <a:endParaRPr>
              <a:solidFill>
                <a:srgbClr val="222222"/>
              </a:solidFill>
              <a:highlight>
                <a:srgbClr val="FFFFFF"/>
              </a:highlight>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ac19455172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ac19455172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100"/>
              </a:spcAft>
              <a:buNone/>
            </a:pPr>
            <a:r>
              <a:t/>
            </a:r>
            <a:endParaRPr>
              <a:solidFill>
                <a:srgbClr val="222222"/>
              </a:solidFill>
              <a:highlight>
                <a:srgbClr val="FFFFFF"/>
              </a:highlight>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ac19455172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ac19455172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100"/>
              </a:spcAft>
              <a:buNone/>
            </a:pPr>
            <a:r>
              <a:t/>
            </a:r>
            <a:endParaRPr>
              <a:solidFill>
                <a:srgbClr val="222222"/>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c415de2d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c415de2d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ac19455172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ac19455172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100"/>
              </a:spcAft>
              <a:buNone/>
            </a:pPr>
            <a:r>
              <a:t/>
            </a:r>
            <a:endParaRPr>
              <a:solidFill>
                <a:srgbClr val="222222"/>
              </a:solidFill>
              <a:highlight>
                <a:srgbClr val="FFFFFF"/>
              </a:highlight>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ac19455172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ac19455172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ac19455172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ac19455172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ac19455172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ac19455172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52525"/>
              </a:solidFill>
              <a:latin typeface="Roboto"/>
              <a:ea typeface="Roboto"/>
              <a:cs typeface="Roboto"/>
              <a:sym typeface="Roboto"/>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ac19455172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ac19455172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52525"/>
              </a:solidFill>
              <a:latin typeface="Roboto"/>
              <a:ea typeface="Roboto"/>
              <a:cs typeface="Roboto"/>
              <a:sym typeface="Roboto"/>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acf5c6dcc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acf5c6dcc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ac19455172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ac19455172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100"/>
              </a:spcAft>
              <a:buNone/>
            </a:pPr>
            <a:r>
              <a:t/>
            </a:r>
            <a:endParaRPr>
              <a:solidFill>
                <a:srgbClr val="222222"/>
              </a:solidFill>
              <a:highlight>
                <a:srgbClr val="FFFFFF"/>
              </a:highlight>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ac19455172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ac19455172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acf5c6dcc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acf5c6dcc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ac6dda948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ac6dda948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89770c7ad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9770c7ad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ac6dda948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ac6dda948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ac6dda948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ac6dda948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a2c12d4c7a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a2c12d4c7a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ac19455172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ac19455172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50">
              <a:solidFill>
                <a:srgbClr val="252525"/>
              </a:solidFill>
              <a:latin typeface="Roboto"/>
              <a:ea typeface="Roboto"/>
              <a:cs typeface="Roboto"/>
              <a:sym typeface="Roboto"/>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a2c12d4c7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a2c12d4c7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acf5c6dc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acf5c6dc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acf5c6dcc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acf5c6dcc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9d3908819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9d3908819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a2c12d4c7a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a2c12d4c7a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a2c12d4c7a_0_119: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ga2c12d4c7a_0_11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89770c7ad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9770c7ad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104" name="Shape 104"/>
        <p:cNvGrpSpPr/>
        <p:nvPr/>
      </p:nvGrpSpPr>
      <p:grpSpPr>
        <a:xfrm>
          <a:off x="0" y="0"/>
          <a:ext cx="0" cy="0"/>
          <a:chOff x="0" y="0"/>
          <a:chExt cx="0" cy="0"/>
        </a:xfrm>
      </p:grpSpPr>
      <p:sp>
        <p:nvSpPr>
          <p:cNvPr id="105" name="Google Shape;105;p26"/>
          <p:cNvSpPr txBox="1"/>
          <p:nvPr>
            <p:ph type="title"/>
          </p:nvPr>
        </p:nvSpPr>
        <p:spPr>
          <a:xfrm>
            <a:off x="2150426" y="2602512"/>
            <a:ext cx="4843200" cy="5739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1" i="0" sz="3600">
                <a:solidFill>
                  <a:srgbClr val="0E1D2F"/>
                </a:solidFill>
                <a:latin typeface="Times New Roman"/>
                <a:ea typeface="Times New Roman"/>
                <a:cs typeface="Times New Roman"/>
                <a:sym typeface="Times New Roma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 name="Google Shape;106;p26"/>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7" name="Google Shape;107;p26"/>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8" name="Google Shape;108;p26"/>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9" name="Shape 109"/>
        <p:cNvGrpSpPr/>
        <p:nvPr/>
      </p:nvGrpSpPr>
      <p:grpSpPr>
        <a:xfrm>
          <a:off x="0" y="0"/>
          <a:ext cx="0" cy="0"/>
          <a:chOff x="0" y="0"/>
          <a:chExt cx="0" cy="0"/>
        </a:xfrm>
      </p:grpSpPr>
      <p:sp>
        <p:nvSpPr>
          <p:cNvPr id="110" name="Google Shape;110;p27"/>
          <p:cNvSpPr txBox="1"/>
          <p:nvPr>
            <p:ph type="ctrTitle"/>
          </p:nvPr>
        </p:nvSpPr>
        <p:spPr>
          <a:xfrm>
            <a:off x="685800" y="1594485"/>
            <a:ext cx="7772400" cy="10800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 name="Google Shape;111;p27"/>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2" name="Google Shape;112;p27"/>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3" name="Google Shape;113;p27"/>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4" name="Google Shape;114;p27"/>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15" name="Shape 115"/>
        <p:cNvGrpSpPr/>
        <p:nvPr/>
      </p:nvGrpSpPr>
      <p:grpSpPr>
        <a:xfrm>
          <a:off x="0" y="0"/>
          <a:ext cx="0" cy="0"/>
          <a:chOff x="0" y="0"/>
          <a:chExt cx="0" cy="0"/>
        </a:xfrm>
      </p:grpSpPr>
      <p:sp>
        <p:nvSpPr>
          <p:cNvPr id="116" name="Google Shape;116;p28"/>
          <p:cNvSpPr txBox="1"/>
          <p:nvPr>
            <p:ph type="title"/>
          </p:nvPr>
        </p:nvSpPr>
        <p:spPr>
          <a:xfrm>
            <a:off x="2150426" y="2602512"/>
            <a:ext cx="4843200" cy="5739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1" i="0" sz="3600">
                <a:solidFill>
                  <a:srgbClr val="0E1D2F"/>
                </a:solidFill>
                <a:latin typeface="Times New Roman"/>
                <a:ea typeface="Times New Roman"/>
                <a:cs typeface="Times New Roman"/>
                <a:sym typeface="Times New Roma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28"/>
          <p:cNvSpPr txBox="1"/>
          <p:nvPr>
            <p:ph idx="1" type="body"/>
          </p:nvPr>
        </p:nvSpPr>
        <p:spPr>
          <a:xfrm>
            <a:off x="457200" y="1183005"/>
            <a:ext cx="8229600" cy="3394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18" name="Google Shape;118;p28"/>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9" name="Google Shape;119;p28"/>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0" name="Google Shape;120;p28"/>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21" name="Shape 121"/>
        <p:cNvGrpSpPr/>
        <p:nvPr/>
      </p:nvGrpSpPr>
      <p:grpSpPr>
        <a:xfrm>
          <a:off x="0" y="0"/>
          <a:ext cx="0" cy="0"/>
          <a:chOff x="0" y="0"/>
          <a:chExt cx="0" cy="0"/>
        </a:xfrm>
      </p:grpSpPr>
      <p:sp>
        <p:nvSpPr>
          <p:cNvPr id="122" name="Google Shape;122;p29"/>
          <p:cNvSpPr txBox="1"/>
          <p:nvPr>
            <p:ph type="title"/>
          </p:nvPr>
        </p:nvSpPr>
        <p:spPr>
          <a:xfrm>
            <a:off x="2150426" y="2602512"/>
            <a:ext cx="4843200" cy="5739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1" i="0" sz="3600">
                <a:solidFill>
                  <a:srgbClr val="0E1D2F"/>
                </a:solidFill>
                <a:latin typeface="Times New Roman"/>
                <a:ea typeface="Times New Roman"/>
                <a:cs typeface="Times New Roman"/>
                <a:sym typeface="Times New Roma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 name="Google Shape;123;p29"/>
          <p:cNvSpPr txBox="1"/>
          <p:nvPr>
            <p:ph idx="1" type="body"/>
          </p:nvPr>
        </p:nvSpPr>
        <p:spPr>
          <a:xfrm>
            <a:off x="457200" y="1183005"/>
            <a:ext cx="3977700" cy="3394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24" name="Google Shape;124;p29"/>
          <p:cNvSpPr txBox="1"/>
          <p:nvPr>
            <p:ph idx="2" type="body"/>
          </p:nvPr>
        </p:nvSpPr>
        <p:spPr>
          <a:xfrm>
            <a:off x="4709160" y="1183005"/>
            <a:ext cx="3977700" cy="3394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25" name="Google Shape;125;p29"/>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6" name="Google Shape;126;p29"/>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p29"/>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8" name="Shape 128"/>
        <p:cNvGrpSpPr/>
        <p:nvPr/>
      </p:nvGrpSpPr>
      <p:grpSpPr>
        <a:xfrm>
          <a:off x="0" y="0"/>
          <a:ext cx="0" cy="0"/>
          <a:chOff x="0" y="0"/>
          <a:chExt cx="0" cy="0"/>
        </a:xfrm>
      </p:grpSpPr>
      <p:sp>
        <p:nvSpPr>
          <p:cNvPr id="129" name="Google Shape;129;p30"/>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0" name="Google Shape;130;p30"/>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1" name="Google Shape;131;p30"/>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3.png"/><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p14:dur="200">
        <p:fade/>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sp>
        <p:nvSpPr>
          <p:cNvPr id="96" name="Google Shape;96;p25"/>
          <p:cNvSpPr/>
          <p:nvPr/>
        </p:nvSpPr>
        <p:spPr>
          <a:xfrm>
            <a:off x="0" y="0"/>
            <a:ext cx="9141600" cy="5142000"/>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7" name="Google Shape;97;p25"/>
          <p:cNvSpPr/>
          <p:nvPr/>
        </p:nvSpPr>
        <p:spPr>
          <a:xfrm>
            <a:off x="-2130" y="1395"/>
            <a:ext cx="9144000" cy="51420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8" name="Google Shape;98;p25"/>
          <p:cNvSpPr/>
          <p:nvPr/>
        </p:nvSpPr>
        <p:spPr>
          <a:xfrm>
            <a:off x="0" y="2209920"/>
            <a:ext cx="9144000" cy="1363345"/>
          </a:xfrm>
          <a:custGeom>
            <a:rect b="b" l="l" r="r" t="t"/>
            <a:pathLst>
              <a:path extrusionOk="0" h="1363345" w="9144000">
                <a:moveTo>
                  <a:pt x="0" y="1362897"/>
                </a:moveTo>
                <a:lnTo>
                  <a:pt x="0" y="0"/>
                </a:lnTo>
                <a:lnTo>
                  <a:pt x="9143981" y="0"/>
                </a:lnTo>
                <a:lnTo>
                  <a:pt x="9143981" y="1362897"/>
                </a:lnTo>
                <a:lnTo>
                  <a:pt x="0" y="1362897"/>
                </a:lnTo>
                <a:close/>
              </a:path>
            </a:pathLst>
          </a:custGeom>
          <a:solidFill>
            <a:srgbClr val="FFFFFF">
              <a:alpha val="6039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9" name="Google Shape;99;p25"/>
          <p:cNvSpPr txBox="1"/>
          <p:nvPr>
            <p:ph type="title"/>
          </p:nvPr>
        </p:nvSpPr>
        <p:spPr>
          <a:xfrm>
            <a:off x="2150426" y="2602512"/>
            <a:ext cx="4843200" cy="5739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1" i="0" sz="3600" u="none" cap="none" strike="noStrike">
                <a:solidFill>
                  <a:srgbClr val="0E1D2F"/>
                </a:solidFill>
                <a:latin typeface="Times New Roman"/>
                <a:ea typeface="Times New Roman"/>
                <a:cs typeface="Times New Roman"/>
                <a:sym typeface="Times New Roman"/>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0" name="Google Shape;100;p25"/>
          <p:cNvSpPr txBox="1"/>
          <p:nvPr>
            <p:ph idx="1" type="body"/>
          </p:nvPr>
        </p:nvSpPr>
        <p:spPr>
          <a:xfrm>
            <a:off x="457200" y="1183005"/>
            <a:ext cx="8229600" cy="3394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01" name="Google Shape;101;p25"/>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2" name="Google Shape;102;p25"/>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3" name="Google Shape;103;p25"/>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it"/>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70" r:id="rId3"/>
    <p:sldLayoutId id="2147483671" r:id="rId4"/>
    <p:sldLayoutId id="2147483672" r:id="rId5"/>
    <p:sldLayoutId id="2147483673" r:id="rId6"/>
    <p:sldLayoutId id="214748367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8.jpg"/><Relationship Id="rId6" Type="http://schemas.openxmlformats.org/officeDocument/2006/relationships/image" Target="../media/image20.png"/><Relationship Id="rId7"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4.png"/><Relationship Id="rId7" Type="http://schemas.openxmlformats.org/officeDocument/2006/relationships/image" Target="../media/image9.png"/></Relationships>
</file>

<file path=ppt/slides/_rels/slide12.xml.rels><?xml version="1.0" encoding="UTF-8" standalone="yes"?><Relationships xmlns="http://schemas.openxmlformats.org/package/2006/relationships"><Relationship Id="rId11" Type="http://schemas.openxmlformats.org/officeDocument/2006/relationships/hyperlink" Target="https://github.com/denoland/deno/releases" TargetMode="External"/><Relationship Id="rId10" Type="http://schemas.openxmlformats.org/officeDocument/2006/relationships/hyperlink" Target="https://cdn.skypack.dev/graphql@v15.4.0?dts" TargetMode="External"/><Relationship Id="rId13" Type="http://schemas.openxmlformats.org/officeDocument/2006/relationships/hyperlink" Target="https://graphql-code-generator.com/" TargetMode="External"/><Relationship Id="rId12" Type="http://schemas.openxmlformats.org/officeDocument/2006/relationships/hyperlink" Target="https://emojipedia.org/sauropod/" TargetMode="External"/><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8.jpg"/><Relationship Id="rId4" Type="http://schemas.openxmlformats.org/officeDocument/2006/relationships/image" Target="../media/image20.png"/><Relationship Id="rId9" Type="http://schemas.openxmlformats.org/officeDocument/2006/relationships/hyperlink" Target="https://github.com/fsciuti/deno-graphql-ws/blob/main/src/data/db.ts" TargetMode="External"/><Relationship Id="rId15" Type="http://schemas.openxmlformats.org/officeDocument/2006/relationships/image" Target="../media/image9.png"/><Relationship Id="rId14" Type="http://schemas.openxmlformats.org/officeDocument/2006/relationships/image" Target="../media/image4.png"/><Relationship Id="rId5" Type="http://schemas.openxmlformats.org/officeDocument/2006/relationships/image" Target="../media/image21.png"/><Relationship Id="rId6" Type="http://schemas.openxmlformats.org/officeDocument/2006/relationships/hyperlink" Target="https://github.com/fsciuti/deno-graphql-ws" TargetMode="External"/><Relationship Id="rId7" Type="http://schemas.openxmlformats.org/officeDocument/2006/relationships/hyperlink" Target="https://github.com/fsciuti/deno-graphql-ws/blob/main/graphiql.html" TargetMode="External"/><Relationship Id="rId8" Type="http://schemas.openxmlformats.org/officeDocument/2006/relationships/hyperlink" Target="https://github.com/fsciuti/deno-graphql-ws/blob/main/src/schema/types/schemaTypes.t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4.png"/><Relationship Id="rId5" Type="http://schemas.openxmlformats.org/officeDocument/2006/relationships/image" Target="../media/image18.jp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3.jp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6.jp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hyperlink" Target="https://youtu.be/M3BM9TB-8yA" TargetMode="External"/><Relationship Id="rId4" Type="http://schemas.openxmlformats.org/officeDocument/2006/relationships/image" Target="../media/image4.png"/><Relationship Id="rId5" Type="http://schemas.openxmlformats.org/officeDocument/2006/relationships/image" Target="../media/image18.jpg"/><Relationship Id="rId6" Type="http://schemas.openxmlformats.org/officeDocument/2006/relationships/image" Target="../media/image20.png"/><Relationship Id="rId7"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4.jp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hyperlink" Target="https://events.codemotion.com/conferences/online/2020/online-tech-conference-italian-edition/agenda/"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hyperlink" Target="https://deno.land/std" TargetMode="External"/><Relationship Id="rId4" Type="http://schemas.openxmlformats.org/officeDocument/2006/relationships/hyperlink" Target="https://deno.land/std" TargetMode="External"/><Relationship Id="rId5" Type="http://schemas.openxmlformats.org/officeDocument/2006/relationships/hyperlink" Target="https://deno.land/x" TargetMode="External"/><Relationship Id="rId6" Type="http://schemas.openxmlformats.org/officeDocument/2006/relationships/image" Target="../media/image18.jpg"/><Relationship Id="rId7" Type="http://schemas.openxmlformats.org/officeDocument/2006/relationships/image" Target="../media/image20.png"/><Relationship Id="rId8"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hyperlink" Target="https://stackoverflow.com/questions/53428120/deno-vs-ts-node-whats-the-difference" TargetMode="External"/><Relationship Id="rId5" Type="http://schemas.openxmlformats.org/officeDocument/2006/relationships/image" Target="../media/image18.jpg"/><Relationship Id="rId6" Type="http://schemas.openxmlformats.org/officeDocument/2006/relationships/image" Target="../media/image20.png"/><Relationship Id="rId7"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67.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hyperlink" Target="https://deno.land/std/examples/" TargetMode="External"/><Relationship Id="rId4" Type="http://schemas.openxmlformats.org/officeDocument/2006/relationships/hyperlink" Target="https://deno.land/manual/getting_started/installation" TargetMode="External"/><Relationship Id="rId5" Type="http://schemas.openxmlformats.org/officeDocument/2006/relationships/image" Target="../media/image18.jpg"/><Relationship Id="rId6" Type="http://schemas.openxmlformats.org/officeDocument/2006/relationships/image" Target="../media/image20.png"/><Relationship Id="rId7"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41.gif"/><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7.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9.png"/><Relationship Id="rId4" Type="http://schemas.openxmlformats.org/officeDocument/2006/relationships/image" Target="../media/image44.png"/><Relationship Id="rId5" Type="http://schemas.openxmlformats.org/officeDocument/2006/relationships/image" Target="../media/image18.jpg"/><Relationship Id="rId6" Type="http://schemas.openxmlformats.org/officeDocument/2006/relationships/image" Target="../media/image20.png"/><Relationship Id="rId7"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0.gif"/><Relationship Id="rId4" Type="http://schemas.openxmlformats.org/officeDocument/2006/relationships/image" Target="../media/image43.png"/><Relationship Id="rId5" Type="http://schemas.openxmlformats.org/officeDocument/2006/relationships/image" Target="../media/image18.jpg"/><Relationship Id="rId6" Type="http://schemas.openxmlformats.org/officeDocument/2006/relationships/image" Target="../media/image20.png"/><Relationship Id="rId7"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6.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2.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4.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8.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9.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7.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gif"/><Relationship Id="rId4" Type="http://schemas.openxmlformats.org/officeDocument/2006/relationships/image" Target="../media/image15.jpg"/><Relationship Id="rId9" Type="http://schemas.openxmlformats.org/officeDocument/2006/relationships/image" Target="../media/image10.jpg"/><Relationship Id="rId5" Type="http://schemas.openxmlformats.org/officeDocument/2006/relationships/image" Target="../media/image19.png"/><Relationship Id="rId6" Type="http://schemas.openxmlformats.org/officeDocument/2006/relationships/image" Target="../media/image22.png"/><Relationship Id="rId7" Type="http://schemas.openxmlformats.org/officeDocument/2006/relationships/image" Target="../media/image13.png"/><Relationship Id="rId8"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60.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83.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52.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58.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53.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50.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55.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54.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51.gif"/><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59.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65.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63.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3.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hyperlink" Target="https://deno.land/artwork" TargetMode="External"/><Relationship Id="rId4" Type="http://schemas.openxmlformats.org/officeDocument/2006/relationships/image" Target="../media/image66.gif"/><Relationship Id="rId5" Type="http://schemas.openxmlformats.org/officeDocument/2006/relationships/image" Target="../media/image18.jpg"/><Relationship Id="rId6" Type="http://schemas.openxmlformats.org/officeDocument/2006/relationships/image" Target="../media/image20.png"/><Relationship Id="rId7"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4.png"/><Relationship Id="rId4" Type="http://schemas.openxmlformats.org/officeDocument/2006/relationships/image" Target="../media/image56.jpg"/><Relationship Id="rId5" Type="http://schemas.openxmlformats.org/officeDocument/2006/relationships/image" Target="../media/image18.jpg"/><Relationship Id="rId6" Type="http://schemas.openxmlformats.org/officeDocument/2006/relationships/image" Target="../media/image20.png"/><Relationship Id="rId7" Type="http://schemas.openxmlformats.org/officeDocument/2006/relationships/image" Target="../media/image2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61.jp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82.xml.rels><?xml version="1.0" encoding="UTF-8" standalone="yes"?><Relationships xmlns="http://schemas.openxmlformats.org/package/2006/relationships"><Relationship Id="rId20" Type="http://schemas.openxmlformats.org/officeDocument/2006/relationships/hyperlink" Target="https://groups.google.com/forum/#!topic/nodejs/hfajgpvGTLY" TargetMode="External"/><Relationship Id="rId22" Type="http://schemas.openxmlformats.org/officeDocument/2006/relationships/hyperlink" Target="https://stackoverflow.com/questions/61821038/how-to-use-npm-module-in-deno" TargetMode="External"/><Relationship Id="rId21" Type="http://schemas.openxmlformats.org/officeDocument/2006/relationships/hyperlink" Target="https://blog.risingstack.com/history-of-node-js/" TargetMode="External"/><Relationship Id="rId24" Type="http://schemas.openxmlformats.org/officeDocument/2006/relationships/hyperlink" Target="https://github.com/denoland/deno/issues/2644" TargetMode="External"/><Relationship Id="rId23" Type="http://schemas.openxmlformats.org/officeDocument/2006/relationships/hyperlink" Target="https://www.sitepoint.com/deno-modules/" TargetMode="External"/><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hyperlink" Target="https://deno.land/manual/" TargetMode="External"/><Relationship Id="rId4" Type="http://schemas.openxmlformats.org/officeDocument/2006/relationships/hyperlink" Target="https://deno.land/std" TargetMode="External"/><Relationship Id="rId9" Type="http://schemas.openxmlformats.org/officeDocument/2006/relationships/hyperlink" Target="https://github.com/ameerthehacker/deno-vscode" TargetMode="External"/><Relationship Id="rId26" Type="http://schemas.openxmlformats.org/officeDocument/2006/relationships/hyperlink" Target="https://www.freecodecamp.org/news/learn-deno-a-node-js-alternative/" TargetMode="External"/><Relationship Id="rId25" Type="http://schemas.openxmlformats.org/officeDocument/2006/relationships/hyperlink" Target="https://www.pika.dev/cdn" TargetMode="External"/><Relationship Id="rId28" Type="http://schemas.openxmlformats.org/officeDocument/2006/relationships/image" Target="../media/image20.png"/><Relationship Id="rId27" Type="http://schemas.openxmlformats.org/officeDocument/2006/relationships/image" Target="../media/image18.jpg"/><Relationship Id="rId5" Type="http://schemas.openxmlformats.org/officeDocument/2006/relationships/hyperlink" Target="https://deno.land/x/" TargetMode="External"/><Relationship Id="rId6" Type="http://schemas.openxmlformats.org/officeDocument/2006/relationships/hyperlink" Target="https://github.com/oakserver/oak" TargetMode="External"/><Relationship Id="rId29" Type="http://schemas.openxmlformats.org/officeDocument/2006/relationships/image" Target="../media/image21.png"/><Relationship Id="rId7" Type="http://schemas.openxmlformats.org/officeDocument/2006/relationships/hyperlink" Target="https://github.com/manyuanrong/deno_mongo" TargetMode="External"/><Relationship Id="rId8" Type="http://schemas.openxmlformats.org/officeDocument/2006/relationships/hyperlink" Target="https://github.com/keroxp/deno-redis" TargetMode="External"/><Relationship Id="rId11" Type="http://schemas.openxmlformats.org/officeDocument/2006/relationships/hyperlink" Target="https://github.com/hayd/deno-docker/" TargetMode="External"/><Relationship Id="rId10" Type="http://schemas.openxmlformats.org/officeDocument/2006/relationships/hyperlink" Target="https://plugins.jetbrains.com/plugin/14382-deno" TargetMode="External"/><Relationship Id="rId13" Type="http://schemas.openxmlformats.org/officeDocument/2006/relationships/hyperlink" Target="https://deno.town/" TargetMode="External"/><Relationship Id="rId12" Type="http://schemas.openxmlformats.org/officeDocument/2006/relationships/hyperlink" Target="https://deno.land/std/examples/" TargetMode="External"/><Relationship Id="rId15" Type="http://schemas.openxmlformats.org/officeDocument/2006/relationships/hyperlink" Target="https://repl.it/languages/deno" TargetMode="External"/><Relationship Id="rId14" Type="http://schemas.openxmlformats.org/officeDocument/2006/relationships/hyperlink" Target="https://deno-playground.now.sh/" TargetMode="External"/><Relationship Id="rId17" Type="http://schemas.openxmlformats.org/officeDocument/2006/relationships/hyperlink" Target="https://medium.com/google-cloud/deno-on-cloud-run-89ae64d1664d" TargetMode="External"/><Relationship Id="rId16" Type="http://schemas.openxmlformats.org/officeDocument/2006/relationships/hyperlink" Target="https://denopkg.com/" TargetMode="External"/><Relationship Id="rId19" Type="http://schemas.openxmlformats.org/officeDocument/2006/relationships/hyperlink" Target="https://github.com/denolib/awesome-deno" TargetMode="External"/><Relationship Id="rId18" Type="http://schemas.openxmlformats.org/officeDocument/2006/relationships/hyperlink" Target="https://www.youtube.com/watch?v=_Ti0gneJ0dw" TargetMode="External"/></Relationships>
</file>

<file path=ppt/slides/_rels/slide83.xml.rels><?xml version="1.0" encoding="UTF-8" standalone="yes"?><Relationships xmlns="http://schemas.openxmlformats.org/package/2006/relationships"><Relationship Id="rId20" Type="http://schemas.openxmlformats.org/officeDocument/2006/relationships/hyperlink" Target="https://github.com/andev-software/graphql-ide" TargetMode="External"/><Relationship Id="rId22" Type="http://schemas.openxmlformats.org/officeDocument/2006/relationships/hyperlink" Target="https://github.com/chentsulin/awesome-graphql" TargetMode="External"/><Relationship Id="rId21" Type="http://schemas.openxmlformats.org/officeDocument/2006/relationships/hyperlink" Target="https://github.com/graphql/dataloader" TargetMode="External"/><Relationship Id="rId24" Type="http://schemas.openxmlformats.org/officeDocument/2006/relationships/hyperlink" Target="https://graphqleditor.com/" TargetMode="External"/><Relationship Id="rId23" Type="http://schemas.openxmlformats.org/officeDocument/2006/relationships/hyperlink" Target="https://landscape.graphql.org/" TargetMode="External"/><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hyperlink" Target="https://graphql.org/learn/" TargetMode="External"/><Relationship Id="rId4" Type="http://schemas.openxmlformats.org/officeDocument/2006/relationships/hyperlink" Target="https://www.graphql.com/" TargetMode="External"/><Relationship Id="rId9" Type="http://schemas.openxmlformats.org/officeDocument/2006/relationships/hyperlink" Target="https://chrome.google.com/webstore/detail/graphql-network/igbmhmnkobkjalekgiehijefpkdemocm" TargetMode="External"/><Relationship Id="rId26" Type="http://schemas.openxmlformats.org/officeDocument/2006/relationships/image" Target="../media/image20.png"/><Relationship Id="rId25" Type="http://schemas.openxmlformats.org/officeDocument/2006/relationships/image" Target="../media/image18.jpg"/><Relationship Id="rId27" Type="http://schemas.openxmlformats.org/officeDocument/2006/relationships/image" Target="../media/image21.png"/><Relationship Id="rId5" Type="http://schemas.openxmlformats.org/officeDocument/2006/relationships/hyperlink" Target="https://graphql.github.io/graphql-spec/draft/" TargetMode="External"/><Relationship Id="rId6" Type="http://schemas.openxmlformats.org/officeDocument/2006/relationships/hyperlink" Target="https://www.apollographql.com/docs/" TargetMode="External"/><Relationship Id="rId7" Type="http://schemas.openxmlformats.org/officeDocument/2006/relationships/hyperlink" Target="https://www.howtographql.com/" TargetMode="External"/><Relationship Id="rId8" Type="http://schemas.openxmlformats.org/officeDocument/2006/relationships/hyperlink" Target="https://www.howtographql.com/angular-apollo/0-introduction/" TargetMode="External"/><Relationship Id="rId11" Type="http://schemas.openxmlformats.org/officeDocument/2006/relationships/hyperlink" Target="https://github.com/prisma/graphql-config" TargetMode="External"/><Relationship Id="rId10" Type="http://schemas.openxmlformats.org/officeDocument/2006/relationships/hyperlink" Target="https://github.com/graphql-cli/graphql-cli" TargetMode="External"/><Relationship Id="rId13" Type="http://schemas.openxmlformats.org/officeDocument/2006/relationships/hyperlink" Target="https://devhints.io/graphql#schema" TargetMode="External"/><Relationship Id="rId12" Type="http://schemas.openxmlformats.org/officeDocument/2006/relationships/hyperlink" Target="https://github.com/APIs-guru/graphql-voyager" TargetMode="External"/><Relationship Id="rId15" Type="http://schemas.openxmlformats.org/officeDocument/2006/relationships/hyperlink" Target="https://github.com/prisma/graphql-yoga" TargetMode="External"/><Relationship Id="rId14" Type="http://schemas.openxmlformats.org/officeDocument/2006/relationships/hyperlink" Target="https://www.apollographql.com" TargetMode="External"/><Relationship Id="rId17" Type="http://schemas.openxmlformats.org/officeDocument/2006/relationships/hyperlink" Target="https://github.com/prisma/graphql-request" TargetMode="External"/><Relationship Id="rId16" Type="http://schemas.openxmlformats.org/officeDocument/2006/relationships/hyperlink" Target="https://github.com/facebook/relay" TargetMode="External"/><Relationship Id="rId19" Type="http://schemas.openxmlformats.org/officeDocument/2006/relationships/hyperlink" Target="https://github.com/graphql/graphiql" TargetMode="External"/><Relationship Id="rId18" Type="http://schemas.openxmlformats.org/officeDocument/2006/relationships/hyperlink" Target="https://github.com/prisma/graphql-playground"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71.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75.png"/><Relationship Id="rId4" Type="http://schemas.openxmlformats.org/officeDocument/2006/relationships/image" Target="../media/image80.jp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hyperlink" Target="https://www.youtube.com/c/devmy" TargetMode="External"/><Relationship Id="rId8" Type="http://schemas.openxmlformats.org/officeDocument/2006/relationships/image" Target="../media/image7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72.png"/><Relationship Id="rId4" Type="http://schemas.openxmlformats.org/officeDocument/2006/relationships/image" Target="../media/image79.jpg"/><Relationship Id="rId9" Type="http://schemas.openxmlformats.org/officeDocument/2006/relationships/hyperlink" Target="https://www.youtube.com/c/acadevmy" TargetMode="External"/><Relationship Id="rId5" Type="http://schemas.openxmlformats.org/officeDocument/2006/relationships/hyperlink" Target="https://www.facebook.com/Devmy.it" TargetMode="External"/><Relationship Id="rId6" Type="http://schemas.openxmlformats.org/officeDocument/2006/relationships/hyperlink" Target="https://www.linkedin.com/company/devmyfactory/" TargetMode="External"/><Relationship Id="rId7" Type="http://schemas.openxmlformats.org/officeDocument/2006/relationships/hyperlink" Target="https://twitter.com/DevmyFactory" TargetMode="External"/><Relationship Id="rId8" Type="http://schemas.openxmlformats.org/officeDocument/2006/relationships/hyperlink" Target="https://www.instagram.com/Devmy.it/" TargetMode="External"/><Relationship Id="rId11" Type="http://schemas.openxmlformats.org/officeDocument/2006/relationships/image" Target="../media/image70.png"/><Relationship Id="rId10" Type="http://schemas.openxmlformats.org/officeDocument/2006/relationships/image" Target="../media/image62.png"/><Relationship Id="rId13" Type="http://schemas.openxmlformats.org/officeDocument/2006/relationships/image" Target="../media/image73.png"/><Relationship Id="rId12" Type="http://schemas.openxmlformats.org/officeDocument/2006/relationships/image" Target="../media/image68.png"/><Relationship Id="rId15" Type="http://schemas.openxmlformats.org/officeDocument/2006/relationships/hyperlink" Target="http://eepurl.com/gb890v" TargetMode="External"/><Relationship Id="rId14" Type="http://schemas.openxmlformats.org/officeDocument/2006/relationships/image" Target="../media/image6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78.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7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9.xml"/><Relationship Id="rId3"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18.jpg"/><Relationship Id="rId5" Type="http://schemas.openxmlformats.org/officeDocument/2006/relationships/image" Target="../media/image20.png"/><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31"/>
          <p:cNvPicPr preferRelativeResize="0"/>
          <p:nvPr/>
        </p:nvPicPr>
        <p:blipFill>
          <a:blip r:embed="rId3">
            <a:alphaModFix/>
          </a:blip>
          <a:stretch>
            <a:fillRect/>
          </a:stretch>
        </p:blipFill>
        <p:spPr>
          <a:xfrm>
            <a:off x="-30725" y="-375"/>
            <a:ext cx="9174725"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40"/>
          <p:cNvPicPr preferRelativeResize="0"/>
          <p:nvPr/>
        </p:nvPicPr>
        <p:blipFill>
          <a:blip r:embed="rId3">
            <a:alphaModFix/>
          </a:blip>
          <a:stretch>
            <a:fillRect/>
          </a:stretch>
        </p:blipFill>
        <p:spPr>
          <a:xfrm>
            <a:off x="2305975" y="1864950"/>
            <a:ext cx="2035600" cy="2035600"/>
          </a:xfrm>
          <a:prstGeom prst="rect">
            <a:avLst/>
          </a:prstGeom>
          <a:noFill/>
          <a:ln>
            <a:noFill/>
          </a:ln>
        </p:spPr>
      </p:pic>
      <p:sp>
        <p:nvSpPr>
          <p:cNvPr id="224" name="Google Shape;224;p40"/>
          <p:cNvSpPr txBox="1"/>
          <p:nvPr>
            <p:ph type="ctrTitle"/>
          </p:nvPr>
        </p:nvSpPr>
        <p:spPr>
          <a:xfrm>
            <a:off x="4242950" y="2330900"/>
            <a:ext cx="816900" cy="110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B7B7B7"/>
                </a:solidFill>
                <a:latin typeface="Quicksand"/>
                <a:ea typeface="Quicksand"/>
                <a:cs typeface="Quicksand"/>
                <a:sym typeface="Quicksand"/>
              </a:rPr>
              <a:t>+</a:t>
            </a:r>
            <a:endParaRPr>
              <a:solidFill>
                <a:srgbClr val="B7B7B7"/>
              </a:solidFill>
              <a:latin typeface="Quicksand"/>
              <a:ea typeface="Quicksand"/>
              <a:cs typeface="Quicksand"/>
              <a:sym typeface="Quicksand"/>
            </a:endParaRPr>
          </a:p>
        </p:txBody>
      </p:sp>
      <p:sp>
        <p:nvSpPr>
          <p:cNvPr id="225" name="Google Shape;225;p40"/>
          <p:cNvSpPr txBox="1"/>
          <p:nvPr>
            <p:ph idx="1" type="subTitle"/>
          </p:nvPr>
        </p:nvSpPr>
        <p:spPr>
          <a:xfrm>
            <a:off x="259800" y="1239596"/>
            <a:ext cx="8624400" cy="63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solidFill>
                  <a:srgbClr val="666666"/>
                </a:solidFill>
                <a:latin typeface="Source Sans Pro Light"/>
                <a:ea typeface="Source Sans Pro Light"/>
                <a:cs typeface="Source Sans Pro Light"/>
                <a:sym typeface="Source Sans Pro Light"/>
              </a:rPr>
              <a:t>ma basta presentazioni e parliamo di...</a:t>
            </a:r>
            <a:endParaRPr>
              <a:solidFill>
                <a:srgbClr val="666666"/>
              </a:solidFill>
              <a:latin typeface="Source Sans Pro Light"/>
              <a:ea typeface="Source Sans Pro Light"/>
              <a:cs typeface="Source Sans Pro Light"/>
              <a:sym typeface="Source Sans Pro Light"/>
            </a:endParaRPr>
          </a:p>
        </p:txBody>
      </p:sp>
      <p:pic>
        <p:nvPicPr>
          <p:cNvPr id="226" name="Google Shape;226;p40"/>
          <p:cNvPicPr preferRelativeResize="0"/>
          <p:nvPr/>
        </p:nvPicPr>
        <p:blipFill>
          <a:blip r:embed="rId4">
            <a:alphaModFix/>
          </a:blip>
          <a:stretch>
            <a:fillRect/>
          </a:stretch>
        </p:blipFill>
        <p:spPr>
          <a:xfrm>
            <a:off x="5111175" y="2053500"/>
            <a:ext cx="1658500" cy="1658500"/>
          </a:xfrm>
          <a:prstGeom prst="rect">
            <a:avLst/>
          </a:prstGeom>
          <a:noFill/>
          <a:ln>
            <a:noFill/>
          </a:ln>
        </p:spPr>
      </p:pic>
      <p:grpSp>
        <p:nvGrpSpPr>
          <p:cNvPr id="227" name="Google Shape;227;p40"/>
          <p:cNvGrpSpPr/>
          <p:nvPr/>
        </p:nvGrpSpPr>
        <p:grpSpPr>
          <a:xfrm>
            <a:off x="311700" y="199653"/>
            <a:ext cx="8620650" cy="4722522"/>
            <a:chOff x="311700" y="199653"/>
            <a:chExt cx="8620650" cy="4722522"/>
          </a:xfrm>
        </p:grpSpPr>
        <p:pic>
          <p:nvPicPr>
            <p:cNvPr id="228" name="Google Shape;228;p40"/>
            <p:cNvPicPr preferRelativeResize="0"/>
            <p:nvPr/>
          </p:nvPicPr>
          <p:blipFill>
            <a:blip r:embed="rId5">
              <a:alphaModFix/>
            </a:blip>
            <a:stretch>
              <a:fillRect/>
            </a:stretch>
          </p:blipFill>
          <p:spPr>
            <a:xfrm>
              <a:off x="311700" y="220475"/>
              <a:ext cx="1399152" cy="410999"/>
            </a:xfrm>
            <a:prstGeom prst="rect">
              <a:avLst/>
            </a:prstGeom>
            <a:noFill/>
            <a:ln>
              <a:noFill/>
            </a:ln>
          </p:spPr>
        </p:pic>
        <p:pic>
          <p:nvPicPr>
            <p:cNvPr id="229" name="Google Shape;229;p40"/>
            <p:cNvPicPr preferRelativeResize="0"/>
            <p:nvPr/>
          </p:nvPicPr>
          <p:blipFill>
            <a:blip r:embed="rId6">
              <a:alphaModFix amt="20000"/>
            </a:blip>
            <a:stretch>
              <a:fillRect/>
            </a:stretch>
          </p:blipFill>
          <p:spPr>
            <a:xfrm>
              <a:off x="8583075" y="199653"/>
              <a:ext cx="286400" cy="452642"/>
            </a:xfrm>
            <a:prstGeom prst="rect">
              <a:avLst/>
            </a:prstGeom>
            <a:noFill/>
            <a:ln>
              <a:noFill/>
            </a:ln>
          </p:spPr>
        </p:pic>
        <p:sp>
          <p:nvSpPr>
            <p:cNvPr id="230" name="Google Shape;230;p40"/>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231" name="Google Shape;231;p40"/>
            <p:cNvPicPr preferRelativeResize="0"/>
            <p:nvPr/>
          </p:nvPicPr>
          <p:blipFill>
            <a:blip r:embed="rId7">
              <a:alphaModFix amt="20000"/>
            </a:blip>
            <a:stretch>
              <a:fillRect/>
            </a:stretch>
          </p:blipFill>
          <p:spPr>
            <a:xfrm>
              <a:off x="311700" y="4405214"/>
              <a:ext cx="286399" cy="44172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200"/>
                                        <p:tgtEl>
                                          <p:spTgt spid="226"/>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2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grpSp>
        <p:nvGrpSpPr>
          <p:cNvPr id="236" name="Google Shape;236;p41"/>
          <p:cNvGrpSpPr/>
          <p:nvPr/>
        </p:nvGrpSpPr>
        <p:grpSpPr>
          <a:xfrm>
            <a:off x="311700" y="199653"/>
            <a:ext cx="8620650" cy="4722522"/>
            <a:chOff x="311700" y="199653"/>
            <a:chExt cx="8620650" cy="4722522"/>
          </a:xfrm>
        </p:grpSpPr>
        <p:pic>
          <p:nvPicPr>
            <p:cNvPr id="237" name="Google Shape;237;p41"/>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238" name="Google Shape;238;p41"/>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239" name="Google Shape;239;p41"/>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240" name="Google Shape;240;p41"/>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
        <p:nvSpPr>
          <p:cNvPr id="241" name="Google Shape;241;p41"/>
          <p:cNvSpPr txBox="1"/>
          <p:nvPr>
            <p:ph idx="1" type="subTitle"/>
          </p:nvPr>
        </p:nvSpPr>
        <p:spPr>
          <a:xfrm>
            <a:off x="200475" y="1013475"/>
            <a:ext cx="4612800" cy="47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it" sz="4000">
                <a:solidFill>
                  <a:srgbClr val="666666"/>
                </a:solidFill>
                <a:latin typeface="Source Sans Pro Light"/>
                <a:ea typeface="Source Sans Pro Light"/>
                <a:cs typeface="Source Sans Pro Light"/>
                <a:sym typeface="Source Sans Pro Light"/>
              </a:rPr>
              <a:t>Di cosa parleremo?</a:t>
            </a:r>
            <a:endParaRPr sz="4000">
              <a:solidFill>
                <a:srgbClr val="222222"/>
              </a:solidFill>
              <a:highlight>
                <a:srgbClr val="FFFFFF"/>
              </a:highlight>
              <a:latin typeface="Source Sans Pro Light"/>
              <a:ea typeface="Source Sans Pro Light"/>
              <a:cs typeface="Source Sans Pro Light"/>
              <a:sym typeface="Source Sans Pro Light"/>
            </a:endParaRPr>
          </a:p>
        </p:txBody>
      </p:sp>
      <p:sp>
        <p:nvSpPr>
          <p:cNvPr id="242" name="Google Shape;242;p41"/>
          <p:cNvSpPr txBox="1"/>
          <p:nvPr/>
        </p:nvSpPr>
        <p:spPr>
          <a:xfrm>
            <a:off x="5442500" y="441725"/>
            <a:ext cx="3144900" cy="2783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Intro a Deno</a:t>
            </a:r>
            <a:endParaRPr sz="1800">
              <a:solidFill>
                <a:srgbClr val="666666"/>
              </a:solidFill>
              <a:latin typeface="Source Sans Pro Light"/>
              <a:ea typeface="Source Sans Pro Light"/>
              <a:cs typeface="Source Sans Pro Light"/>
              <a:sym typeface="Source Sans Pro Light"/>
            </a:endParaRPr>
          </a:p>
          <a:p>
            <a:pPr indent="-342900" lvl="1" marL="914400" rtl="0" algn="l">
              <a:lnSpc>
                <a:spcPct val="115000"/>
              </a:lnSpc>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CLI / VSCode</a:t>
            </a:r>
            <a:endParaRPr sz="1800">
              <a:solidFill>
                <a:srgbClr val="666666"/>
              </a:solidFill>
              <a:latin typeface="Source Sans Pro Light"/>
              <a:ea typeface="Source Sans Pro Light"/>
              <a:cs typeface="Source Sans Pro Light"/>
              <a:sym typeface="Source Sans Pro Light"/>
            </a:endParaRPr>
          </a:p>
          <a:p>
            <a:pPr indent="-342900" lvl="0" marL="457200" rtl="0" algn="l">
              <a:lnSpc>
                <a:spcPct val="115000"/>
              </a:lnSpc>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Scaffolding Deno</a:t>
            </a:r>
            <a:endParaRPr sz="1800">
              <a:solidFill>
                <a:srgbClr val="666666"/>
              </a:solidFill>
              <a:latin typeface="Source Sans Pro Light"/>
              <a:ea typeface="Source Sans Pro Light"/>
              <a:cs typeface="Source Sans Pro Light"/>
              <a:sym typeface="Source Sans Pro Light"/>
            </a:endParaRPr>
          </a:p>
          <a:p>
            <a:pPr indent="-342900" lvl="1" marL="914400" rtl="0" algn="l">
              <a:lnSpc>
                <a:spcPct val="115000"/>
              </a:lnSpc>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Vanilla Rest API</a:t>
            </a:r>
            <a:endParaRPr sz="1800">
              <a:solidFill>
                <a:srgbClr val="666666"/>
              </a:solidFill>
              <a:latin typeface="Source Sans Pro Light"/>
              <a:ea typeface="Source Sans Pro Light"/>
              <a:cs typeface="Source Sans Pro Light"/>
              <a:sym typeface="Source Sans Pro Light"/>
            </a:endParaRPr>
          </a:p>
          <a:p>
            <a:pPr indent="-342900" lvl="1" marL="914400" rtl="0" algn="l">
              <a:lnSpc>
                <a:spcPct val="115000"/>
              </a:lnSpc>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OAK</a:t>
            </a:r>
            <a:endParaRPr sz="1800">
              <a:solidFill>
                <a:srgbClr val="666666"/>
              </a:solidFill>
              <a:latin typeface="Source Sans Pro Light"/>
              <a:ea typeface="Source Sans Pro Light"/>
              <a:cs typeface="Source Sans Pro Light"/>
              <a:sym typeface="Source Sans Pro Light"/>
            </a:endParaRPr>
          </a:p>
          <a:p>
            <a:pPr indent="-342900" lvl="0" marL="457200" rtl="0" algn="l">
              <a:lnSpc>
                <a:spcPct val="115000"/>
              </a:lnSpc>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Intro a GraphQL</a:t>
            </a:r>
            <a:endParaRPr sz="1800">
              <a:solidFill>
                <a:srgbClr val="666666"/>
              </a:solidFill>
              <a:latin typeface="Source Sans Pro Light"/>
              <a:ea typeface="Source Sans Pro Light"/>
              <a:cs typeface="Source Sans Pro Light"/>
              <a:sym typeface="Source Sans Pro Light"/>
            </a:endParaRPr>
          </a:p>
          <a:p>
            <a:pPr indent="-342900" lvl="1" marL="914400" rtl="0" algn="l">
              <a:lnSpc>
                <a:spcPct val="115000"/>
              </a:lnSpc>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GraphQL.js</a:t>
            </a:r>
            <a:endParaRPr sz="1800">
              <a:solidFill>
                <a:srgbClr val="666666"/>
              </a:solidFill>
              <a:latin typeface="Source Sans Pro Light"/>
              <a:ea typeface="Source Sans Pro Light"/>
              <a:cs typeface="Source Sans Pro Light"/>
              <a:sym typeface="Source Sans Pro Light"/>
            </a:endParaRPr>
          </a:p>
          <a:p>
            <a:pPr indent="-342900" lvl="1" marL="914400" rtl="0" algn="l">
              <a:lnSpc>
                <a:spcPct val="115000"/>
              </a:lnSpc>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GraphiQ</a:t>
            </a:r>
            <a:r>
              <a:rPr lang="it" sz="1800">
                <a:solidFill>
                  <a:srgbClr val="666666"/>
                </a:solidFill>
                <a:latin typeface="Source Sans Pro Light"/>
                <a:ea typeface="Source Sans Pro Light"/>
                <a:cs typeface="Source Sans Pro Light"/>
                <a:sym typeface="Source Sans Pro Light"/>
              </a:rPr>
              <a:t>L</a:t>
            </a:r>
            <a:endParaRPr sz="1800">
              <a:solidFill>
                <a:srgbClr val="666666"/>
              </a:solidFill>
              <a:latin typeface="Source Sans Pro Light"/>
              <a:ea typeface="Source Sans Pro Light"/>
              <a:cs typeface="Source Sans Pro Light"/>
              <a:sym typeface="Source Sans Pro Light"/>
            </a:endParaRPr>
          </a:p>
          <a:p>
            <a:pPr indent="-342900" lvl="0" marL="457200" rtl="0" algn="l">
              <a:lnSpc>
                <a:spcPct val="115000"/>
              </a:lnSpc>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OAK-GraphQL</a:t>
            </a:r>
            <a:endParaRPr sz="1800">
              <a:solidFill>
                <a:srgbClr val="666666"/>
              </a:solidFill>
              <a:latin typeface="Source Sans Pro Light"/>
              <a:ea typeface="Source Sans Pro Light"/>
              <a:cs typeface="Source Sans Pro Light"/>
              <a:sym typeface="Source Sans Pro Light"/>
            </a:endParaRPr>
          </a:p>
          <a:p>
            <a:pPr indent="-342900" lvl="1" marL="914400" rtl="0" algn="l">
              <a:lnSpc>
                <a:spcPct val="115000"/>
              </a:lnSpc>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Query &amp; Mutation</a:t>
            </a:r>
            <a:endParaRPr sz="1800">
              <a:solidFill>
                <a:srgbClr val="666666"/>
              </a:solidFill>
              <a:latin typeface="Source Sans Pro Light"/>
              <a:ea typeface="Source Sans Pro Light"/>
              <a:cs typeface="Source Sans Pro Light"/>
              <a:sym typeface="Source Sans Pro Light"/>
            </a:endParaRPr>
          </a:p>
          <a:p>
            <a:pPr indent="-342900" lvl="1" marL="914400" rtl="0" algn="l">
              <a:lnSpc>
                <a:spcPct val="115000"/>
              </a:lnSpc>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Schema</a:t>
            </a:r>
            <a:endParaRPr sz="1800">
              <a:solidFill>
                <a:srgbClr val="666666"/>
              </a:solidFill>
              <a:latin typeface="Source Sans Pro Light"/>
              <a:ea typeface="Source Sans Pro Light"/>
              <a:cs typeface="Source Sans Pro Light"/>
              <a:sym typeface="Source Sans Pro Light"/>
            </a:endParaRPr>
          </a:p>
          <a:p>
            <a:pPr indent="-342900" lvl="1" marL="914400" rtl="0" algn="l">
              <a:lnSpc>
                <a:spcPct val="115000"/>
              </a:lnSpc>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Resolvers</a:t>
            </a:r>
            <a:endParaRPr sz="1800">
              <a:solidFill>
                <a:srgbClr val="666666"/>
              </a:solidFill>
              <a:latin typeface="Source Sans Pro Light"/>
              <a:ea typeface="Source Sans Pro Light"/>
              <a:cs typeface="Source Sans Pro Light"/>
              <a:sym typeface="Source Sans Pro Light"/>
            </a:endParaRPr>
          </a:p>
        </p:txBody>
      </p:sp>
      <p:pic>
        <p:nvPicPr>
          <p:cNvPr id="243" name="Google Shape;243;p41"/>
          <p:cNvPicPr preferRelativeResize="0"/>
          <p:nvPr/>
        </p:nvPicPr>
        <p:blipFill>
          <a:blip r:embed="rId6">
            <a:alphaModFix/>
          </a:blip>
          <a:stretch>
            <a:fillRect/>
          </a:stretch>
        </p:blipFill>
        <p:spPr>
          <a:xfrm>
            <a:off x="349350" y="1844075"/>
            <a:ext cx="2035600" cy="2035600"/>
          </a:xfrm>
          <a:prstGeom prst="rect">
            <a:avLst/>
          </a:prstGeom>
          <a:noFill/>
          <a:ln>
            <a:noFill/>
          </a:ln>
        </p:spPr>
      </p:pic>
      <p:sp>
        <p:nvSpPr>
          <p:cNvPr id="244" name="Google Shape;244;p41"/>
          <p:cNvSpPr txBox="1"/>
          <p:nvPr>
            <p:ph type="ctrTitle"/>
          </p:nvPr>
        </p:nvSpPr>
        <p:spPr>
          <a:xfrm>
            <a:off x="2286325" y="2310025"/>
            <a:ext cx="816900" cy="110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B7B7B7"/>
                </a:solidFill>
                <a:latin typeface="Quicksand"/>
                <a:ea typeface="Quicksand"/>
                <a:cs typeface="Quicksand"/>
                <a:sym typeface="Quicksand"/>
              </a:rPr>
              <a:t>+</a:t>
            </a:r>
            <a:endParaRPr>
              <a:solidFill>
                <a:srgbClr val="B7B7B7"/>
              </a:solidFill>
              <a:latin typeface="Quicksand"/>
              <a:ea typeface="Quicksand"/>
              <a:cs typeface="Quicksand"/>
              <a:sym typeface="Quicksand"/>
            </a:endParaRPr>
          </a:p>
        </p:txBody>
      </p:sp>
      <p:pic>
        <p:nvPicPr>
          <p:cNvPr id="245" name="Google Shape;245;p41"/>
          <p:cNvPicPr preferRelativeResize="0"/>
          <p:nvPr/>
        </p:nvPicPr>
        <p:blipFill>
          <a:blip r:embed="rId7">
            <a:alphaModFix/>
          </a:blip>
          <a:stretch>
            <a:fillRect/>
          </a:stretch>
        </p:blipFill>
        <p:spPr>
          <a:xfrm>
            <a:off x="3154550" y="2032625"/>
            <a:ext cx="1658500" cy="1658500"/>
          </a:xfrm>
          <a:prstGeom prst="rect">
            <a:avLst/>
          </a:prstGeom>
          <a:noFill/>
          <a:ln>
            <a:noFill/>
          </a:ln>
        </p:spPr>
      </p:pic>
      <p:cxnSp>
        <p:nvCxnSpPr>
          <p:cNvPr id="246" name="Google Shape;246;p41"/>
          <p:cNvCxnSpPr/>
          <p:nvPr/>
        </p:nvCxnSpPr>
        <p:spPr>
          <a:xfrm>
            <a:off x="5219550" y="407875"/>
            <a:ext cx="20700" cy="4044300"/>
          </a:xfrm>
          <a:prstGeom prst="straightConnector1">
            <a:avLst/>
          </a:prstGeom>
          <a:noFill/>
          <a:ln cap="flat" cmpd="sng" w="9525">
            <a:solidFill>
              <a:srgbClr val="D9D9D9"/>
            </a:solidFill>
            <a:prstDash val="dashDot"/>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grpSp>
        <p:nvGrpSpPr>
          <p:cNvPr id="251" name="Google Shape;251;p42"/>
          <p:cNvGrpSpPr/>
          <p:nvPr/>
        </p:nvGrpSpPr>
        <p:grpSpPr>
          <a:xfrm>
            <a:off x="311700" y="199653"/>
            <a:ext cx="8620650" cy="4722522"/>
            <a:chOff x="311700" y="199653"/>
            <a:chExt cx="8620650" cy="4722522"/>
          </a:xfrm>
        </p:grpSpPr>
        <p:pic>
          <p:nvPicPr>
            <p:cNvPr id="252" name="Google Shape;252;p42"/>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253" name="Google Shape;253;p42"/>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254" name="Google Shape;254;p42"/>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255" name="Google Shape;255;p42"/>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
        <p:nvSpPr>
          <p:cNvPr id="256" name="Google Shape;256;p42"/>
          <p:cNvSpPr txBox="1"/>
          <p:nvPr>
            <p:ph idx="1" type="subTitle"/>
          </p:nvPr>
        </p:nvSpPr>
        <p:spPr>
          <a:xfrm>
            <a:off x="200475" y="861075"/>
            <a:ext cx="4612800" cy="47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it">
                <a:solidFill>
                  <a:srgbClr val="666666"/>
                </a:solidFill>
                <a:latin typeface="Source Sans Pro Light"/>
                <a:ea typeface="Source Sans Pro Light"/>
                <a:cs typeface="Source Sans Pro Light"/>
                <a:sym typeface="Source Sans Pro Light"/>
              </a:rPr>
              <a:t>Link alle Slides</a:t>
            </a:r>
            <a:br>
              <a:rPr lang="it" sz="3700">
                <a:solidFill>
                  <a:srgbClr val="666666"/>
                </a:solidFill>
                <a:latin typeface="Source Sans Pro Light"/>
                <a:ea typeface="Source Sans Pro Light"/>
                <a:cs typeface="Source Sans Pro Light"/>
                <a:sym typeface="Source Sans Pro Light"/>
              </a:rPr>
            </a:br>
            <a:r>
              <a:rPr lang="it" sz="3500">
                <a:solidFill>
                  <a:srgbClr val="666666"/>
                </a:solidFill>
                <a:latin typeface="Source Sans Pro Light"/>
                <a:ea typeface="Source Sans Pro Light"/>
                <a:cs typeface="Source Sans Pro Light"/>
                <a:sym typeface="Source Sans Pro Light"/>
              </a:rPr>
              <a:t>https://bit.ly/33as7nM</a:t>
            </a:r>
            <a:endParaRPr sz="3500">
              <a:solidFill>
                <a:srgbClr val="222222"/>
              </a:solidFill>
              <a:highlight>
                <a:srgbClr val="FFFFFF"/>
              </a:highlight>
              <a:latin typeface="Source Sans Pro Light"/>
              <a:ea typeface="Source Sans Pro Light"/>
              <a:cs typeface="Source Sans Pro Light"/>
              <a:sym typeface="Source Sans Pro Light"/>
            </a:endParaRPr>
          </a:p>
        </p:txBody>
      </p:sp>
      <p:sp>
        <p:nvSpPr>
          <p:cNvPr id="257" name="Google Shape;257;p42"/>
          <p:cNvSpPr txBox="1"/>
          <p:nvPr/>
        </p:nvSpPr>
        <p:spPr>
          <a:xfrm>
            <a:off x="5442500" y="441725"/>
            <a:ext cx="3144900" cy="4010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666666"/>
              </a:buClr>
              <a:buSzPts val="1800"/>
              <a:buFont typeface="Source Sans Pro Light"/>
              <a:buChar char="●"/>
            </a:pPr>
            <a:r>
              <a:rPr lang="it" sz="1800" u="sng">
                <a:solidFill>
                  <a:schemeClr val="hlink"/>
                </a:solidFill>
                <a:latin typeface="Source Sans Pro Light"/>
                <a:ea typeface="Source Sans Pro Light"/>
                <a:cs typeface="Source Sans Pro Light"/>
                <a:sym typeface="Source Sans Pro Light"/>
                <a:hlinkClick r:id="rId6"/>
              </a:rPr>
              <a:t>Repository</a:t>
            </a:r>
            <a:endParaRPr sz="1800">
              <a:solidFill>
                <a:srgbClr val="666666"/>
              </a:solidFill>
              <a:latin typeface="Source Sans Pro Light"/>
              <a:ea typeface="Source Sans Pro Light"/>
              <a:cs typeface="Source Sans Pro Light"/>
              <a:sym typeface="Source Sans Pro Light"/>
            </a:endParaRPr>
          </a:p>
          <a:p>
            <a:pPr indent="-342900" lvl="0" marL="457200" rtl="0" algn="l">
              <a:lnSpc>
                <a:spcPct val="115000"/>
              </a:lnSpc>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Links rapidi ai Files:</a:t>
            </a:r>
            <a:endParaRPr sz="1800">
              <a:solidFill>
                <a:srgbClr val="666666"/>
              </a:solidFill>
              <a:latin typeface="Source Sans Pro Light"/>
              <a:ea typeface="Source Sans Pro Light"/>
              <a:cs typeface="Source Sans Pro Light"/>
              <a:sym typeface="Source Sans Pro Light"/>
            </a:endParaRPr>
          </a:p>
          <a:p>
            <a:pPr indent="-342900" lvl="1" marL="914400" rtl="0" algn="l">
              <a:lnSpc>
                <a:spcPct val="115000"/>
              </a:lnSpc>
              <a:spcBef>
                <a:spcPts val="0"/>
              </a:spcBef>
              <a:spcAft>
                <a:spcPts val="0"/>
              </a:spcAft>
              <a:buClr>
                <a:srgbClr val="666666"/>
              </a:buClr>
              <a:buSzPts val="1800"/>
              <a:buFont typeface="Source Sans Pro Light"/>
              <a:buChar char="○"/>
            </a:pPr>
            <a:r>
              <a:rPr lang="it" sz="1800" u="sng">
                <a:solidFill>
                  <a:schemeClr val="hlink"/>
                </a:solidFill>
                <a:latin typeface="Source Sans Pro Light"/>
                <a:ea typeface="Source Sans Pro Light"/>
                <a:cs typeface="Source Sans Pro Light"/>
                <a:sym typeface="Source Sans Pro Light"/>
                <a:hlinkClick r:id="rId7"/>
              </a:rPr>
              <a:t>GraphiQL.html</a:t>
            </a:r>
            <a:endParaRPr sz="1800">
              <a:solidFill>
                <a:srgbClr val="666666"/>
              </a:solidFill>
              <a:latin typeface="Source Sans Pro Light"/>
              <a:ea typeface="Source Sans Pro Light"/>
              <a:cs typeface="Source Sans Pro Light"/>
              <a:sym typeface="Source Sans Pro Light"/>
            </a:endParaRPr>
          </a:p>
          <a:p>
            <a:pPr indent="-342900" lvl="1" marL="914400" rtl="0" algn="l">
              <a:lnSpc>
                <a:spcPct val="115000"/>
              </a:lnSpc>
              <a:spcBef>
                <a:spcPts val="0"/>
              </a:spcBef>
              <a:spcAft>
                <a:spcPts val="0"/>
              </a:spcAft>
              <a:buClr>
                <a:srgbClr val="666666"/>
              </a:buClr>
              <a:buSzPts val="1800"/>
              <a:buFont typeface="Source Sans Pro Light"/>
              <a:buChar char="○"/>
            </a:pPr>
            <a:r>
              <a:rPr lang="it" sz="1800" u="sng">
                <a:solidFill>
                  <a:schemeClr val="hlink"/>
                </a:solidFill>
                <a:latin typeface="Source Sans Pro Light"/>
                <a:ea typeface="Source Sans Pro Light"/>
                <a:cs typeface="Source Sans Pro Light"/>
                <a:sym typeface="Source Sans Pro Light"/>
                <a:hlinkClick r:id="rId8"/>
              </a:rPr>
              <a:t>SchemaTypes.ts</a:t>
            </a:r>
            <a:endParaRPr sz="1800">
              <a:solidFill>
                <a:srgbClr val="666666"/>
              </a:solidFill>
              <a:latin typeface="Source Sans Pro Light"/>
              <a:ea typeface="Source Sans Pro Light"/>
              <a:cs typeface="Source Sans Pro Light"/>
              <a:sym typeface="Source Sans Pro Light"/>
            </a:endParaRPr>
          </a:p>
          <a:p>
            <a:pPr indent="-342900" lvl="1" marL="914400" rtl="0" algn="l">
              <a:lnSpc>
                <a:spcPct val="115000"/>
              </a:lnSpc>
              <a:spcBef>
                <a:spcPts val="0"/>
              </a:spcBef>
              <a:spcAft>
                <a:spcPts val="0"/>
              </a:spcAft>
              <a:buClr>
                <a:srgbClr val="666666"/>
              </a:buClr>
              <a:buSzPts val="1800"/>
              <a:buFont typeface="Source Sans Pro Light"/>
              <a:buChar char="○"/>
            </a:pPr>
            <a:r>
              <a:rPr lang="it" sz="1800" u="sng">
                <a:solidFill>
                  <a:schemeClr val="hlink"/>
                </a:solidFill>
                <a:latin typeface="Source Sans Pro Light"/>
                <a:ea typeface="Source Sans Pro Light"/>
                <a:cs typeface="Source Sans Pro Light"/>
                <a:sym typeface="Source Sans Pro Light"/>
                <a:hlinkClick r:id="rId9"/>
              </a:rPr>
              <a:t>DB.ts</a:t>
            </a:r>
            <a:endParaRPr sz="1800">
              <a:solidFill>
                <a:srgbClr val="666666"/>
              </a:solidFill>
              <a:latin typeface="Source Sans Pro Light"/>
              <a:ea typeface="Source Sans Pro Light"/>
              <a:cs typeface="Source Sans Pro Light"/>
              <a:sym typeface="Source Sans Pro Light"/>
            </a:endParaRPr>
          </a:p>
          <a:p>
            <a:pPr indent="-342900" lvl="0" marL="457200" rtl="0" algn="l">
              <a:lnSpc>
                <a:spcPct val="115000"/>
              </a:lnSpc>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Skypack </a:t>
            </a:r>
            <a:endParaRPr sz="1800">
              <a:solidFill>
                <a:srgbClr val="666666"/>
              </a:solidFill>
              <a:latin typeface="Source Sans Pro Light"/>
              <a:ea typeface="Source Sans Pro Light"/>
              <a:cs typeface="Source Sans Pro Light"/>
              <a:sym typeface="Source Sans Pro Light"/>
            </a:endParaRPr>
          </a:p>
          <a:p>
            <a:pPr indent="-342900" lvl="1" marL="914400" rtl="0" algn="l">
              <a:lnSpc>
                <a:spcPct val="115000"/>
              </a:lnSpc>
              <a:spcBef>
                <a:spcPts val="0"/>
              </a:spcBef>
              <a:spcAft>
                <a:spcPts val="0"/>
              </a:spcAft>
              <a:buClr>
                <a:srgbClr val="666666"/>
              </a:buClr>
              <a:buSzPts val="1800"/>
              <a:buFont typeface="Source Sans Pro Light"/>
              <a:buChar char="○"/>
            </a:pPr>
            <a:r>
              <a:rPr lang="it" sz="1800" u="sng">
                <a:solidFill>
                  <a:schemeClr val="hlink"/>
                </a:solidFill>
                <a:latin typeface="Source Sans Pro Light"/>
                <a:ea typeface="Source Sans Pro Light"/>
                <a:cs typeface="Source Sans Pro Light"/>
                <a:sym typeface="Source Sans Pro Light"/>
                <a:hlinkClick r:id="rId10"/>
              </a:rPr>
              <a:t>GraphQL</a:t>
            </a:r>
            <a:endParaRPr sz="1800">
              <a:solidFill>
                <a:srgbClr val="666666"/>
              </a:solidFill>
              <a:latin typeface="Source Sans Pro Light"/>
              <a:ea typeface="Source Sans Pro Light"/>
              <a:cs typeface="Source Sans Pro Light"/>
              <a:sym typeface="Source Sans Pro Light"/>
            </a:endParaRPr>
          </a:p>
          <a:p>
            <a:pPr indent="-342900" lvl="0" marL="457200" rtl="0" algn="l">
              <a:lnSpc>
                <a:spcPct val="115000"/>
              </a:lnSpc>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Altri Links:</a:t>
            </a:r>
            <a:endParaRPr sz="1800">
              <a:solidFill>
                <a:srgbClr val="666666"/>
              </a:solidFill>
              <a:latin typeface="Source Sans Pro Light"/>
              <a:ea typeface="Source Sans Pro Light"/>
              <a:cs typeface="Source Sans Pro Light"/>
              <a:sym typeface="Source Sans Pro Light"/>
            </a:endParaRPr>
          </a:p>
          <a:p>
            <a:pPr indent="-342900" lvl="1" marL="914400" rtl="0" algn="l">
              <a:lnSpc>
                <a:spcPct val="115000"/>
              </a:lnSpc>
              <a:spcBef>
                <a:spcPts val="0"/>
              </a:spcBef>
              <a:spcAft>
                <a:spcPts val="0"/>
              </a:spcAft>
              <a:buClr>
                <a:srgbClr val="666666"/>
              </a:buClr>
              <a:buSzPts val="1800"/>
              <a:buFont typeface="Source Sans Pro Light"/>
              <a:buChar char="○"/>
            </a:pPr>
            <a:r>
              <a:rPr lang="it" sz="1800" u="sng">
                <a:solidFill>
                  <a:schemeClr val="hlink"/>
                </a:solidFill>
                <a:latin typeface="Source Sans Pro Light"/>
                <a:ea typeface="Source Sans Pro Light"/>
                <a:cs typeface="Source Sans Pro Light"/>
                <a:sym typeface="Source Sans Pro Light"/>
                <a:hlinkClick r:id="rId11"/>
              </a:rPr>
              <a:t>Installazione Deno</a:t>
            </a:r>
            <a:endParaRPr/>
          </a:p>
          <a:p>
            <a:pPr indent="-342900" lvl="1" marL="914400" rtl="0" algn="l">
              <a:lnSpc>
                <a:spcPct val="115000"/>
              </a:lnSpc>
              <a:spcBef>
                <a:spcPts val="0"/>
              </a:spcBef>
              <a:spcAft>
                <a:spcPts val="0"/>
              </a:spcAft>
              <a:buClr>
                <a:srgbClr val="666666"/>
              </a:buClr>
              <a:buSzPts val="1800"/>
              <a:buFont typeface="Source Sans Pro Light"/>
              <a:buChar char="○"/>
            </a:pPr>
            <a:r>
              <a:rPr lang="it" sz="1800" u="sng">
                <a:solidFill>
                  <a:schemeClr val="hlink"/>
                </a:solidFill>
                <a:latin typeface="Source Sans Pro Light"/>
                <a:ea typeface="Source Sans Pro Light"/>
                <a:cs typeface="Source Sans Pro Light"/>
                <a:sym typeface="Source Sans Pro Light"/>
                <a:hlinkClick r:id="rId12"/>
              </a:rPr>
              <a:t>Emoji Sauropode</a:t>
            </a:r>
            <a:endParaRPr sz="1800">
              <a:solidFill>
                <a:srgbClr val="666666"/>
              </a:solidFill>
              <a:latin typeface="Source Sans Pro Light"/>
              <a:ea typeface="Source Sans Pro Light"/>
              <a:cs typeface="Source Sans Pro Light"/>
              <a:sym typeface="Source Sans Pro Light"/>
            </a:endParaRPr>
          </a:p>
          <a:p>
            <a:pPr indent="-342900" lvl="1" marL="914400" rtl="0" algn="l">
              <a:lnSpc>
                <a:spcPct val="115000"/>
              </a:lnSpc>
              <a:spcBef>
                <a:spcPts val="0"/>
              </a:spcBef>
              <a:spcAft>
                <a:spcPts val="0"/>
              </a:spcAft>
              <a:buClr>
                <a:srgbClr val="666666"/>
              </a:buClr>
              <a:buSzPts val="1800"/>
              <a:buFont typeface="Source Sans Pro Light"/>
              <a:buChar char="○"/>
            </a:pPr>
            <a:r>
              <a:rPr lang="it" sz="1800" u="sng">
                <a:solidFill>
                  <a:schemeClr val="accent5"/>
                </a:solidFill>
                <a:latin typeface="Source Sans Pro Light"/>
                <a:ea typeface="Source Sans Pro Light"/>
                <a:cs typeface="Source Sans Pro Light"/>
                <a:sym typeface="Source Sans Pro Light"/>
                <a:hlinkClick r:id="rId13">
                  <a:extLst>
                    <a:ext uri="{A12FA001-AC4F-418D-AE19-62706E023703}">
                      <ahyp:hlinkClr val="tx"/>
                    </a:ext>
                  </a:extLst>
                </a:hlinkClick>
              </a:rPr>
              <a:t>GQL Code Generator</a:t>
            </a:r>
            <a:br>
              <a:rPr lang="it" sz="1800">
                <a:solidFill>
                  <a:srgbClr val="666666"/>
                </a:solidFill>
                <a:latin typeface="Source Sans Pro Light"/>
                <a:ea typeface="Source Sans Pro Light"/>
                <a:cs typeface="Source Sans Pro Light"/>
                <a:sym typeface="Source Sans Pro Light"/>
              </a:rPr>
            </a:br>
            <a:endParaRPr sz="1800">
              <a:solidFill>
                <a:srgbClr val="666666"/>
              </a:solidFill>
              <a:latin typeface="Source Sans Pro Light"/>
              <a:ea typeface="Source Sans Pro Light"/>
              <a:cs typeface="Source Sans Pro Light"/>
              <a:sym typeface="Source Sans Pro Light"/>
            </a:endParaRPr>
          </a:p>
        </p:txBody>
      </p:sp>
      <p:pic>
        <p:nvPicPr>
          <p:cNvPr id="258" name="Google Shape;258;p42"/>
          <p:cNvPicPr preferRelativeResize="0"/>
          <p:nvPr/>
        </p:nvPicPr>
        <p:blipFill>
          <a:blip r:embed="rId14">
            <a:alphaModFix/>
          </a:blip>
          <a:stretch>
            <a:fillRect/>
          </a:stretch>
        </p:blipFill>
        <p:spPr>
          <a:xfrm>
            <a:off x="349350" y="2148875"/>
            <a:ext cx="2035600" cy="2035600"/>
          </a:xfrm>
          <a:prstGeom prst="rect">
            <a:avLst/>
          </a:prstGeom>
          <a:noFill/>
          <a:ln>
            <a:noFill/>
          </a:ln>
        </p:spPr>
      </p:pic>
      <p:sp>
        <p:nvSpPr>
          <p:cNvPr id="259" name="Google Shape;259;p42"/>
          <p:cNvSpPr txBox="1"/>
          <p:nvPr>
            <p:ph type="ctrTitle"/>
          </p:nvPr>
        </p:nvSpPr>
        <p:spPr>
          <a:xfrm>
            <a:off x="2286325" y="2614825"/>
            <a:ext cx="816900" cy="110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B7B7B7"/>
                </a:solidFill>
                <a:latin typeface="Quicksand"/>
                <a:ea typeface="Quicksand"/>
                <a:cs typeface="Quicksand"/>
                <a:sym typeface="Quicksand"/>
              </a:rPr>
              <a:t>+</a:t>
            </a:r>
            <a:endParaRPr>
              <a:solidFill>
                <a:srgbClr val="B7B7B7"/>
              </a:solidFill>
              <a:latin typeface="Quicksand"/>
              <a:ea typeface="Quicksand"/>
              <a:cs typeface="Quicksand"/>
              <a:sym typeface="Quicksand"/>
            </a:endParaRPr>
          </a:p>
        </p:txBody>
      </p:sp>
      <p:pic>
        <p:nvPicPr>
          <p:cNvPr id="260" name="Google Shape;260;p42"/>
          <p:cNvPicPr preferRelativeResize="0"/>
          <p:nvPr/>
        </p:nvPicPr>
        <p:blipFill>
          <a:blip r:embed="rId15">
            <a:alphaModFix/>
          </a:blip>
          <a:stretch>
            <a:fillRect/>
          </a:stretch>
        </p:blipFill>
        <p:spPr>
          <a:xfrm>
            <a:off x="3154550" y="2337425"/>
            <a:ext cx="1658500" cy="1658500"/>
          </a:xfrm>
          <a:prstGeom prst="rect">
            <a:avLst/>
          </a:prstGeom>
          <a:noFill/>
          <a:ln>
            <a:noFill/>
          </a:ln>
        </p:spPr>
      </p:pic>
      <p:cxnSp>
        <p:nvCxnSpPr>
          <p:cNvPr id="261" name="Google Shape;261;p42"/>
          <p:cNvCxnSpPr/>
          <p:nvPr/>
        </p:nvCxnSpPr>
        <p:spPr>
          <a:xfrm>
            <a:off x="5219550" y="407875"/>
            <a:ext cx="20700" cy="4044300"/>
          </a:xfrm>
          <a:prstGeom prst="straightConnector1">
            <a:avLst/>
          </a:prstGeom>
          <a:noFill/>
          <a:ln cap="flat" cmpd="sng" w="9525">
            <a:solidFill>
              <a:srgbClr val="D9D9D9"/>
            </a:solidFill>
            <a:prstDash val="dashDot"/>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3"/>
          <p:cNvPicPr preferRelativeResize="0"/>
          <p:nvPr/>
        </p:nvPicPr>
        <p:blipFill>
          <a:blip r:embed="rId3">
            <a:alphaModFix/>
          </a:blip>
          <a:stretch>
            <a:fillRect/>
          </a:stretch>
        </p:blipFill>
        <p:spPr>
          <a:xfrm>
            <a:off x="1367100" y="769000"/>
            <a:ext cx="6409800" cy="3605499"/>
          </a:xfrm>
          <a:prstGeom prst="rect">
            <a:avLst/>
          </a:prstGeom>
          <a:noFill/>
          <a:ln>
            <a:noFill/>
          </a:ln>
        </p:spPr>
      </p:pic>
      <p:pic>
        <p:nvPicPr>
          <p:cNvPr id="267" name="Google Shape;267;p43"/>
          <p:cNvPicPr preferRelativeResize="0"/>
          <p:nvPr/>
        </p:nvPicPr>
        <p:blipFill>
          <a:blip r:embed="rId4">
            <a:alphaModFix/>
          </a:blip>
          <a:stretch>
            <a:fillRect/>
          </a:stretch>
        </p:blipFill>
        <p:spPr>
          <a:xfrm rot="4790816">
            <a:off x="3354180" y="2152031"/>
            <a:ext cx="1226889" cy="1226889"/>
          </a:xfrm>
          <a:prstGeom prst="rect">
            <a:avLst/>
          </a:prstGeom>
          <a:noFill/>
          <a:ln>
            <a:noFill/>
          </a:ln>
        </p:spPr>
      </p:pic>
      <p:sp>
        <p:nvSpPr>
          <p:cNvPr id="268" name="Google Shape;268;p43"/>
          <p:cNvSpPr txBox="1"/>
          <p:nvPr>
            <p:ph idx="1" type="subTitle"/>
          </p:nvPr>
        </p:nvSpPr>
        <p:spPr>
          <a:xfrm>
            <a:off x="309825" y="977421"/>
            <a:ext cx="8624400" cy="63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solidFill>
                  <a:srgbClr val="FFFFFF"/>
                </a:solidFill>
                <a:latin typeface="Source Sans Pro"/>
                <a:ea typeface="Source Sans Pro"/>
                <a:cs typeface="Source Sans Pro"/>
                <a:sym typeface="Source Sans Pro"/>
              </a:rPr>
              <a:t>Iniziamo!</a:t>
            </a:r>
            <a:endParaRPr>
              <a:solidFill>
                <a:srgbClr val="FFFFFF"/>
              </a:solidFill>
              <a:latin typeface="Source Sans Pro"/>
              <a:ea typeface="Source Sans Pro"/>
              <a:cs typeface="Source Sans Pro"/>
              <a:sym typeface="Source Sans Pro"/>
            </a:endParaRPr>
          </a:p>
        </p:txBody>
      </p:sp>
      <p:grpSp>
        <p:nvGrpSpPr>
          <p:cNvPr id="269" name="Google Shape;269;p43"/>
          <p:cNvGrpSpPr/>
          <p:nvPr/>
        </p:nvGrpSpPr>
        <p:grpSpPr>
          <a:xfrm>
            <a:off x="311700" y="199653"/>
            <a:ext cx="8620650" cy="4722522"/>
            <a:chOff x="311700" y="199653"/>
            <a:chExt cx="8620650" cy="4722522"/>
          </a:xfrm>
        </p:grpSpPr>
        <p:pic>
          <p:nvPicPr>
            <p:cNvPr id="270" name="Google Shape;270;p43"/>
            <p:cNvPicPr preferRelativeResize="0"/>
            <p:nvPr/>
          </p:nvPicPr>
          <p:blipFill>
            <a:blip r:embed="rId5">
              <a:alphaModFix/>
            </a:blip>
            <a:stretch>
              <a:fillRect/>
            </a:stretch>
          </p:blipFill>
          <p:spPr>
            <a:xfrm>
              <a:off x="311700" y="220475"/>
              <a:ext cx="1399152" cy="410999"/>
            </a:xfrm>
            <a:prstGeom prst="rect">
              <a:avLst/>
            </a:prstGeom>
            <a:noFill/>
            <a:ln>
              <a:noFill/>
            </a:ln>
          </p:spPr>
        </p:pic>
        <p:pic>
          <p:nvPicPr>
            <p:cNvPr id="271" name="Google Shape;271;p43"/>
            <p:cNvPicPr preferRelativeResize="0"/>
            <p:nvPr/>
          </p:nvPicPr>
          <p:blipFill>
            <a:blip r:embed="rId6">
              <a:alphaModFix amt="20000"/>
            </a:blip>
            <a:stretch>
              <a:fillRect/>
            </a:stretch>
          </p:blipFill>
          <p:spPr>
            <a:xfrm>
              <a:off x="8583075" y="199653"/>
              <a:ext cx="286400" cy="452642"/>
            </a:xfrm>
            <a:prstGeom prst="rect">
              <a:avLst/>
            </a:prstGeom>
            <a:noFill/>
            <a:ln>
              <a:noFill/>
            </a:ln>
          </p:spPr>
        </p:pic>
        <p:sp>
          <p:nvSpPr>
            <p:cNvPr id="272" name="Google Shape;272;p43"/>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273" name="Google Shape;273;p43"/>
            <p:cNvPicPr preferRelativeResize="0"/>
            <p:nvPr/>
          </p:nvPicPr>
          <p:blipFill>
            <a:blip r:embed="rId7">
              <a:alphaModFix amt="20000"/>
            </a:blip>
            <a:stretch>
              <a:fillRect/>
            </a:stretch>
          </p:blipFill>
          <p:spPr>
            <a:xfrm>
              <a:off x="311700" y="4405214"/>
              <a:ext cx="286399" cy="441722"/>
            </a:xfrm>
            <a:prstGeom prst="rect">
              <a:avLst/>
            </a:prstGeom>
            <a:noFill/>
            <a:ln>
              <a:noFill/>
            </a:ln>
          </p:spPr>
        </p:pic>
      </p:grpSp>
      <p:grpSp>
        <p:nvGrpSpPr>
          <p:cNvPr id="274" name="Google Shape;274;p43"/>
          <p:cNvGrpSpPr/>
          <p:nvPr/>
        </p:nvGrpSpPr>
        <p:grpSpPr>
          <a:xfrm>
            <a:off x="4390503" y="2119521"/>
            <a:ext cx="1432686" cy="1432686"/>
            <a:chOff x="4083228" y="1733666"/>
            <a:chExt cx="2044650" cy="2044650"/>
          </a:xfrm>
        </p:grpSpPr>
        <p:sp>
          <p:nvSpPr>
            <p:cNvPr id="275" name="Google Shape;275;p43"/>
            <p:cNvSpPr/>
            <p:nvPr/>
          </p:nvSpPr>
          <p:spPr>
            <a:xfrm rot="1348523">
              <a:off x="4506449" y="2260613"/>
              <a:ext cx="1217150" cy="1009734"/>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 name="Google Shape;276;p43"/>
            <p:cNvPicPr preferRelativeResize="0"/>
            <p:nvPr/>
          </p:nvPicPr>
          <p:blipFill>
            <a:blip r:embed="rId8">
              <a:alphaModFix/>
            </a:blip>
            <a:stretch>
              <a:fillRect/>
            </a:stretch>
          </p:blipFill>
          <p:spPr>
            <a:xfrm rot="-3856538">
              <a:off x="4339729" y="1990167"/>
              <a:ext cx="1531648" cy="1531648"/>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4"/>
          <p:cNvPicPr preferRelativeResize="0"/>
          <p:nvPr/>
        </p:nvPicPr>
        <p:blipFill>
          <a:blip r:embed="rId3">
            <a:alphaModFix/>
          </a:blip>
          <a:stretch>
            <a:fillRect/>
          </a:stretch>
        </p:blipFill>
        <p:spPr>
          <a:xfrm>
            <a:off x="749850" y="1050800"/>
            <a:ext cx="7644300" cy="2737100"/>
          </a:xfrm>
          <a:prstGeom prst="rect">
            <a:avLst/>
          </a:prstGeom>
          <a:noFill/>
          <a:ln>
            <a:noFill/>
          </a:ln>
        </p:spPr>
      </p:pic>
      <p:sp>
        <p:nvSpPr>
          <p:cNvPr id="282" name="Google Shape;282;p44"/>
          <p:cNvSpPr txBox="1"/>
          <p:nvPr>
            <p:ph idx="1" type="subTitle"/>
          </p:nvPr>
        </p:nvSpPr>
        <p:spPr>
          <a:xfrm>
            <a:off x="259800" y="3658949"/>
            <a:ext cx="8624400" cy="49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1600">
                <a:solidFill>
                  <a:srgbClr val="666666"/>
                </a:solidFill>
                <a:latin typeface="Source Sans Pro Light"/>
                <a:ea typeface="Source Sans Pro Light"/>
                <a:cs typeface="Source Sans Pro Light"/>
                <a:sym typeface="Source Sans Pro Light"/>
              </a:rPr>
              <a:t>Disclaimer: </a:t>
            </a:r>
            <a:r>
              <a:rPr lang="it" sz="1600">
                <a:solidFill>
                  <a:srgbClr val="666666"/>
                </a:solidFill>
                <a:latin typeface="Source Sans Pro Light"/>
                <a:ea typeface="Source Sans Pro Light"/>
                <a:cs typeface="Source Sans Pro Light"/>
                <a:sym typeface="Source Sans Pro Light"/>
              </a:rPr>
              <a:t>Non sono un drago su Node o un dino su Deno!</a:t>
            </a:r>
            <a:endParaRPr sz="1600">
              <a:solidFill>
                <a:srgbClr val="666666"/>
              </a:solidFill>
              <a:latin typeface="Source Sans Pro Light"/>
              <a:ea typeface="Source Sans Pro Light"/>
              <a:cs typeface="Source Sans Pro Light"/>
              <a:sym typeface="Source Sans Pro Light"/>
            </a:endParaRPr>
          </a:p>
        </p:txBody>
      </p:sp>
      <p:grpSp>
        <p:nvGrpSpPr>
          <p:cNvPr id="283" name="Google Shape;283;p44"/>
          <p:cNvGrpSpPr/>
          <p:nvPr/>
        </p:nvGrpSpPr>
        <p:grpSpPr>
          <a:xfrm>
            <a:off x="311700" y="199653"/>
            <a:ext cx="8620650" cy="4722522"/>
            <a:chOff x="311700" y="199653"/>
            <a:chExt cx="8620650" cy="4722522"/>
          </a:xfrm>
        </p:grpSpPr>
        <p:pic>
          <p:nvPicPr>
            <p:cNvPr id="284" name="Google Shape;284;p44"/>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285" name="Google Shape;285;p44"/>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286" name="Google Shape;286;p44"/>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287" name="Google Shape;287;p44"/>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type="ctrTitle"/>
          </p:nvPr>
        </p:nvSpPr>
        <p:spPr>
          <a:xfrm>
            <a:off x="974550" y="711175"/>
            <a:ext cx="71949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600">
                <a:solidFill>
                  <a:srgbClr val="666666"/>
                </a:solidFill>
                <a:latin typeface="Source Sans Pro Light"/>
                <a:ea typeface="Source Sans Pro Light"/>
                <a:cs typeface="Source Sans Pro Light"/>
                <a:sym typeface="Source Sans Pro Light"/>
              </a:rPr>
              <a:t>Cosa è un JS Engine? </a:t>
            </a:r>
            <a:endParaRPr sz="3600">
              <a:solidFill>
                <a:srgbClr val="666666"/>
              </a:solidFill>
              <a:latin typeface="Source Sans Pro Light"/>
              <a:ea typeface="Source Sans Pro Light"/>
              <a:cs typeface="Source Sans Pro Light"/>
              <a:sym typeface="Source Sans Pro Light"/>
            </a:endParaRPr>
          </a:p>
        </p:txBody>
      </p:sp>
      <p:sp>
        <p:nvSpPr>
          <p:cNvPr id="293" name="Google Shape;293;p45"/>
          <p:cNvSpPr txBox="1"/>
          <p:nvPr>
            <p:ph idx="1" type="subTitle"/>
          </p:nvPr>
        </p:nvSpPr>
        <p:spPr>
          <a:xfrm>
            <a:off x="196425" y="1683800"/>
            <a:ext cx="5784600" cy="234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it" sz="2000">
                <a:solidFill>
                  <a:srgbClr val="666666"/>
                </a:solidFill>
                <a:latin typeface="Source Sans Pro Light"/>
                <a:ea typeface="Source Sans Pro Light"/>
                <a:cs typeface="Source Sans Pro Light"/>
                <a:sym typeface="Source Sans Pro Light"/>
              </a:rPr>
              <a:t>JS è un linguaggio interpretato </a:t>
            </a:r>
            <a:br>
              <a:rPr lang="it" sz="2000">
                <a:solidFill>
                  <a:srgbClr val="666666"/>
                </a:solidFill>
                <a:latin typeface="Source Sans Pro Light"/>
                <a:ea typeface="Source Sans Pro Light"/>
                <a:cs typeface="Source Sans Pro Light"/>
                <a:sym typeface="Source Sans Pro Light"/>
              </a:rPr>
            </a:br>
            <a:r>
              <a:rPr lang="it" sz="2000">
                <a:solidFill>
                  <a:srgbClr val="666666"/>
                </a:solidFill>
                <a:latin typeface="Source Sans Pro Light"/>
                <a:ea typeface="Source Sans Pro Light"/>
                <a:cs typeface="Source Sans Pro Light"/>
                <a:sym typeface="Source Sans Pro Light"/>
              </a:rPr>
              <a:t>(il codice non è compilato prima dell’esecuzione), </a:t>
            </a:r>
            <a:br>
              <a:rPr lang="it" sz="2000">
                <a:solidFill>
                  <a:srgbClr val="666666"/>
                </a:solidFill>
                <a:latin typeface="Source Sans Pro Light"/>
                <a:ea typeface="Source Sans Pro Light"/>
                <a:cs typeface="Source Sans Pro Light"/>
                <a:sym typeface="Source Sans Pro Light"/>
              </a:rPr>
            </a:br>
            <a:r>
              <a:rPr lang="it" sz="2000">
                <a:solidFill>
                  <a:srgbClr val="666666"/>
                </a:solidFill>
                <a:latin typeface="Source Sans Pro Light"/>
                <a:ea typeface="Source Sans Pro Light"/>
                <a:cs typeface="Source Sans Pro Light"/>
                <a:sym typeface="Source Sans Pro Light"/>
              </a:rPr>
              <a:t>quindi un JS engine si prende il compito </a:t>
            </a:r>
            <a:br>
              <a:rPr lang="it" sz="2000">
                <a:solidFill>
                  <a:srgbClr val="666666"/>
                </a:solidFill>
                <a:latin typeface="Source Sans Pro Light"/>
                <a:ea typeface="Source Sans Pro Light"/>
                <a:cs typeface="Source Sans Pro Light"/>
                <a:sym typeface="Source Sans Pro Light"/>
              </a:rPr>
            </a:br>
            <a:r>
              <a:rPr lang="it" sz="2000">
                <a:solidFill>
                  <a:srgbClr val="666666"/>
                </a:solidFill>
                <a:latin typeface="Source Sans Pro Light"/>
                <a:ea typeface="Source Sans Pro Light"/>
                <a:cs typeface="Source Sans Pro Light"/>
                <a:sym typeface="Source Sans Pro Light"/>
              </a:rPr>
              <a:t>di farlo </a:t>
            </a:r>
            <a:r>
              <a:rPr i="1" lang="it" sz="2000">
                <a:solidFill>
                  <a:srgbClr val="666666"/>
                </a:solidFill>
                <a:latin typeface="Source Sans Pro Light"/>
                <a:ea typeface="Source Sans Pro Light"/>
                <a:cs typeface="Source Sans Pro Light"/>
                <a:sym typeface="Source Sans Pro Light"/>
              </a:rPr>
              <a:t>on the fly.</a:t>
            </a:r>
            <a:br>
              <a:rPr lang="it" sz="2000">
                <a:solidFill>
                  <a:srgbClr val="666666"/>
                </a:solidFill>
                <a:latin typeface="Source Sans Pro Light"/>
                <a:ea typeface="Source Sans Pro Light"/>
                <a:cs typeface="Source Sans Pro Light"/>
                <a:sym typeface="Source Sans Pro Light"/>
              </a:rPr>
            </a:br>
            <a:br>
              <a:rPr lang="it" sz="2000">
                <a:solidFill>
                  <a:srgbClr val="666666"/>
                </a:solidFill>
                <a:latin typeface="Source Sans Pro Light"/>
                <a:ea typeface="Source Sans Pro Light"/>
                <a:cs typeface="Source Sans Pro Light"/>
                <a:sym typeface="Source Sans Pro Light"/>
              </a:rPr>
            </a:br>
            <a:r>
              <a:rPr lang="it" sz="2000">
                <a:solidFill>
                  <a:srgbClr val="666666"/>
                </a:solidFill>
                <a:latin typeface="Source Sans Pro Light"/>
                <a:ea typeface="Source Sans Pro Light"/>
                <a:cs typeface="Source Sans Pro Light"/>
                <a:sym typeface="Source Sans Pro Light"/>
              </a:rPr>
              <a:t>In Google Chrome ad esempio questo avviene per mezzo dell’engine V8.</a:t>
            </a:r>
            <a:endParaRPr sz="2000">
              <a:solidFill>
                <a:srgbClr val="666666"/>
              </a:solidFill>
              <a:latin typeface="Source Sans Pro Light"/>
              <a:ea typeface="Source Sans Pro Light"/>
              <a:cs typeface="Source Sans Pro Light"/>
              <a:sym typeface="Source Sans Pro Light"/>
            </a:endParaRPr>
          </a:p>
        </p:txBody>
      </p:sp>
      <p:pic>
        <p:nvPicPr>
          <p:cNvPr descr="V8 (JavaScript engine) - Wikipedia" id="294" name="Google Shape;294;p45"/>
          <p:cNvPicPr preferRelativeResize="0"/>
          <p:nvPr/>
        </p:nvPicPr>
        <p:blipFill>
          <a:blip r:embed="rId3">
            <a:alphaModFix/>
          </a:blip>
          <a:stretch>
            <a:fillRect/>
          </a:stretch>
        </p:blipFill>
        <p:spPr>
          <a:xfrm>
            <a:off x="6285100" y="1531075"/>
            <a:ext cx="2647250" cy="2647250"/>
          </a:xfrm>
          <a:prstGeom prst="rect">
            <a:avLst/>
          </a:prstGeom>
          <a:noFill/>
          <a:ln>
            <a:noFill/>
          </a:ln>
        </p:spPr>
      </p:pic>
      <p:grpSp>
        <p:nvGrpSpPr>
          <p:cNvPr id="295" name="Google Shape;295;p45"/>
          <p:cNvGrpSpPr/>
          <p:nvPr/>
        </p:nvGrpSpPr>
        <p:grpSpPr>
          <a:xfrm>
            <a:off x="311700" y="199653"/>
            <a:ext cx="8620650" cy="4722522"/>
            <a:chOff x="311700" y="199653"/>
            <a:chExt cx="8620650" cy="4722522"/>
          </a:xfrm>
        </p:grpSpPr>
        <p:pic>
          <p:nvPicPr>
            <p:cNvPr id="296" name="Google Shape;296;p45"/>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297" name="Google Shape;297;p45"/>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298" name="Google Shape;298;p45"/>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299" name="Google Shape;299;p45"/>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6"/>
          <p:cNvSpPr txBox="1"/>
          <p:nvPr>
            <p:ph type="ctrTitle"/>
          </p:nvPr>
        </p:nvSpPr>
        <p:spPr>
          <a:xfrm>
            <a:off x="974550" y="711175"/>
            <a:ext cx="71949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600">
                <a:solidFill>
                  <a:srgbClr val="666666"/>
                </a:solidFill>
                <a:latin typeface="Source Sans Pro Light"/>
                <a:ea typeface="Source Sans Pro Light"/>
                <a:cs typeface="Source Sans Pro Light"/>
                <a:sym typeface="Source Sans Pro Light"/>
              </a:rPr>
              <a:t>Cosa è un JS Runtime? </a:t>
            </a:r>
            <a:endParaRPr sz="3600">
              <a:solidFill>
                <a:srgbClr val="666666"/>
              </a:solidFill>
              <a:latin typeface="Source Sans Pro Light"/>
              <a:ea typeface="Source Sans Pro Light"/>
              <a:cs typeface="Source Sans Pro Light"/>
              <a:sym typeface="Source Sans Pro Light"/>
            </a:endParaRPr>
          </a:p>
        </p:txBody>
      </p:sp>
      <p:sp>
        <p:nvSpPr>
          <p:cNvPr id="305" name="Google Shape;305;p46"/>
          <p:cNvSpPr txBox="1"/>
          <p:nvPr>
            <p:ph idx="1" type="subTitle"/>
          </p:nvPr>
        </p:nvSpPr>
        <p:spPr>
          <a:xfrm>
            <a:off x="196425" y="1531400"/>
            <a:ext cx="5109000" cy="2069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it" sz="2000">
                <a:solidFill>
                  <a:srgbClr val="666666"/>
                </a:solidFill>
                <a:latin typeface="Source Sans Pro Light"/>
                <a:ea typeface="Source Sans Pro Light"/>
                <a:cs typeface="Source Sans Pro Light"/>
                <a:sym typeface="Source Sans Pro Light"/>
              </a:rPr>
              <a:t>L’interazione con l’engine JS avviene attraverso un </a:t>
            </a:r>
            <a:r>
              <a:rPr i="1" lang="it" sz="2000">
                <a:solidFill>
                  <a:srgbClr val="666666"/>
                </a:solidFill>
                <a:latin typeface="Source Sans Pro Light"/>
                <a:ea typeface="Source Sans Pro Light"/>
                <a:cs typeface="Source Sans Pro Light"/>
                <a:sym typeface="Source Sans Pro Light"/>
              </a:rPr>
              <a:t>runtime environment</a:t>
            </a:r>
            <a:r>
              <a:rPr lang="it" sz="2000">
                <a:solidFill>
                  <a:srgbClr val="666666"/>
                </a:solidFill>
                <a:latin typeface="Source Sans Pro Light"/>
                <a:ea typeface="Source Sans Pro Light"/>
                <a:cs typeface="Source Sans Pro Light"/>
                <a:sym typeface="Source Sans Pro Light"/>
              </a:rPr>
              <a:t>, che si occupa inoltre di mettere a disposizione tante ulteriori funzionalità e caratteristiche al linguaggio JS, come ad esempio le innumerevoli API messe a disposizione</a:t>
            </a:r>
            <a:r>
              <a:rPr i="1" lang="it" sz="2000">
                <a:solidFill>
                  <a:srgbClr val="666666"/>
                </a:solidFill>
                <a:latin typeface="Source Sans Pro Light"/>
                <a:ea typeface="Source Sans Pro Light"/>
                <a:cs typeface="Source Sans Pro Light"/>
                <a:sym typeface="Source Sans Pro Light"/>
              </a:rPr>
              <a:t>.</a:t>
            </a:r>
            <a:br>
              <a:rPr lang="it" sz="2000">
                <a:solidFill>
                  <a:srgbClr val="666666"/>
                </a:solidFill>
                <a:latin typeface="Source Sans Pro Light"/>
                <a:ea typeface="Source Sans Pro Light"/>
                <a:cs typeface="Source Sans Pro Light"/>
                <a:sym typeface="Source Sans Pro Light"/>
              </a:rPr>
            </a:br>
            <a:br>
              <a:rPr lang="it" sz="2000">
                <a:solidFill>
                  <a:srgbClr val="666666"/>
                </a:solidFill>
                <a:latin typeface="Source Sans Pro Light"/>
                <a:ea typeface="Source Sans Pro Light"/>
                <a:cs typeface="Source Sans Pro Light"/>
                <a:sym typeface="Source Sans Pro Light"/>
              </a:rPr>
            </a:br>
            <a:r>
              <a:rPr lang="it" sz="2000">
                <a:solidFill>
                  <a:srgbClr val="666666"/>
                </a:solidFill>
                <a:latin typeface="Source Sans Pro Light"/>
                <a:ea typeface="Source Sans Pro Light"/>
                <a:cs typeface="Source Sans Pro Light"/>
                <a:sym typeface="Source Sans Pro Light"/>
              </a:rPr>
              <a:t>I browser sono il runtime environment che consentono questa interazione.</a:t>
            </a:r>
            <a:endParaRPr sz="2000">
              <a:solidFill>
                <a:srgbClr val="666666"/>
              </a:solidFill>
              <a:latin typeface="Source Sans Pro Light"/>
              <a:ea typeface="Source Sans Pro Light"/>
              <a:cs typeface="Source Sans Pro Light"/>
              <a:sym typeface="Source Sans Pro Light"/>
            </a:endParaRPr>
          </a:p>
        </p:txBody>
      </p:sp>
      <p:pic>
        <p:nvPicPr>
          <p:cNvPr id="306" name="Google Shape;306;p46"/>
          <p:cNvPicPr preferRelativeResize="0"/>
          <p:nvPr/>
        </p:nvPicPr>
        <p:blipFill rotWithShape="1">
          <a:blip r:embed="rId3">
            <a:alphaModFix/>
          </a:blip>
          <a:srcRect b="10024" l="2964" r="41207" t="20891"/>
          <a:stretch/>
        </p:blipFill>
        <p:spPr>
          <a:xfrm>
            <a:off x="5426299" y="1813912"/>
            <a:ext cx="3506050" cy="2449275"/>
          </a:xfrm>
          <a:prstGeom prst="rect">
            <a:avLst/>
          </a:prstGeom>
          <a:noFill/>
          <a:ln cap="flat" cmpd="sng" w="9525">
            <a:solidFill>
              <a:srgbClr val="D9D9D9"/>
            </a:solidFill>
            <a:prstDash val="solid"/>
            <a:round/>
            <a:headEnd len="sm" w="sm" type="none"/>
            <a:tailEnd len="sm" w="sm" type="none"/>
          </a:ln>
        </p:spPr>
      </p:pic>
      <p:grpSp>
        <p:nvGrpSpPr>
          <p:cNvPr id="307" name="Google Shape;307;p46"/>
          <p:cNvGrpSpPr/>
          <p:nvPr/>
        </p:nvGrpSpPr>
        <p:grpSpPr>
          <a:xfrm>
            <a:off x="311700" y="199653"/>
            <a:ext cx="8620650" cy="4722522"/>
            <a:chOff x="311700" y="199653"/>
            <a:chExt cx="8620650" cy="4722522"/>
          </a:xfrm>
        </p:grpSpPr>
        <p:pic>
          <p:nvPicPr>
            <p:cNvPr id="308" name="Google Shape;308;p46"/>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309" name="Google Shape;309;p46"/>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310" name="Google Shape;310;p46"/>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311" name="Google Shape;311;p46"/>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7"/>
          <p:cNvSpPr txBox="1"/>
          <p:nvPr>
            <p:ph type="ctrTitle"/>
          </p:nvPr>
        </p:nvSpPr>
        <p:spPr>
          <a:xfrm>
            <a:off x="974550" y="711175"/>
            <a:ext cx="71949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600">
                <a:solidFill>
                  <a:srgbClr val="666666"/>
                </a:solidFill>
                <a:latin typeface="Source Sans Pro Light"/>
                <a:ea typeface="Source Sans Pro Light"/>
                <a:cs typeface="Source Sans Pro Light"/>
                <a:sym typeface="Source Sans Pro Light"/>
              </a:rPr>
              <a:t>Server-side JS Runtime = Node.js </a:t>
            </a:r>
            <a:endParaRPr sz="3600">
              <a:solidFill>
                <a:srgbClr val="666666"/>
              </a:solidFill>
              <a:latin typeface="Source Sans Pro Light"/>
              <a:ea typeface="Source Sans Pro Light"/>
              <a:cs typeface="Source Sans Pro Light"/>
              <a:sym typeface="Source Sans Pro Light"/>
            </a:endParaRPr>
          </a:p>
        </p:txBody>
      </p:sp>
      <p:sp>
        <p:nvSpPr>
          <p:cNvPr id="317" name="Google Shape;317;p47"/>
          <p:cNvSpPr txBox="1"/>
          <p:nvPr>
            <p:ph idx="1" type="subTitle"/>
          </p:nvPr>
        </p:nvSpPr>
        <p:spPr>
          <a:xfrm>
            <a:off x="196425" y="1683800"/>
            <a:ext cx="5109000" cy="2069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it" sz="2000">
                <a:solidFill>
                  <a:srgbClr val="666666"/>
                </a:solidFill>
                <a:latin typeface="Source Sans Pro Light"/>
                <a:ea typeface="Source Sans Pro Light"/>
                <a:cs typeface="Source Sans Pro Light"/>
                <a:sym typeface="Source Sans Pro Light"/>
              </a:rPr>
              <a:t>Nel lontano 2009 arriva Node.js che introduce un </a:t>
            </a:r>
            <a:r>
              <a:rPr i="1" lang="it" sz="2000">
                <a:solidFill>
                  <a:srgbClr val="666666"/>
                </a:solidFill>
                <a:latin typeface="Source Sans Pro Light"/>
                <a:ea typeface="Source Sans Pro Light"/>
                <a:cs typeface="Source Sans Pro Light"/>
                <a:sym typeface="Source Sans Pro Light"/>
              </a:rPr>
              <a:t>JS runtime environment</a:t>
            </a:r>
            <a:r>
              <a:rPr lang="it" sz="2000">
                <a:solidFill>
                  <a:srgbClr val="666666"/>
                </a:solidFill>
                <a:latin typeface="Source Sans Pro Light"/>
                <a:ea typeface="Source Sans Pro Light"/>
                <a:cs typeface="Source Sans Pro Light"/>
                <a:sym typeface="Source Sans Pro Light"/>
              </a:rPr>
              <a:t> per consentire quindi di usare JS come linguaggio server,</a:t>
            </a:r>
            <a:br>
              <a:rPr lang="it" sz="2000">
                <a:solidFill>
                  <a:srgbClr val="666666"/>
                </a:solidFill>
                <a:latin typeface="Source Sans Pro Light"/>
                <a:ea typeface="Source Sans Pro Light"/>
                <a:cs typeface="Source Sans Pro Light"/>
                <a:sym typeface="Source Sans Pro Light"/>
              </a:rPr>
            </a:br>
            <a:r>
              <a:rPr lang="it" sz="2000">
                <a:solidFill>
                  <a:srgbClr val="666666"/>
                </a:solidFill>
                <a:latin typeface="Source Sans Pro Light"/>
                <a:ea typeface="Source Sans Pro Light"/>
                <a:cs typeface="Source Sans Pro Light"/>
                <a:sym typeface="Source Sans Pro Light"/>
              </a:rPr>
              <a:t>dando accesso, ad esempio, al file system, alla rete e ad altre cose che non sono consentite nei browser web.</a:t>
            </a:r>
            <a:endParaRPr sz="2000">
              <a:solidFill>
                <a:srgbClr val="666666"/>
              </a:solidFill>
              <a:latin typeface="Source Sans Pro Light"/>
              <a:ea typeface="Source Sans Pro Light"/>
              <a:cs typeface="Source Sans Pro Light"/>
              <a:sym typeface="Source Sans Pro Light"/>
            </a:endParaRPr>
          </a:p>
        </p:txBody>
      </p:sp>
      <p:pic>
        <p:nvPicPr>
          <p:cNvPr id="318" name="Google Shape;318;p47"/>
          <p:cNvPicPr preferRelativeResize="0"/>
          <p:nvPr/>
        </p:nvPicPr>
        <p:blipFill rotWithShape="1">
          <a:blip r:embed="rId3">
            <a:alphaModFix/>
          </a:blip>
          <a:srcRect b="8625" l="2651" r="41519" t="27578"/>
          <a:stretch/>
        </p:blipFill>
        <p:spPr>
          <a:xfrm>
            <a:off x="5364900" y="1587838"/>
            <a:ext cx="3506050" cy="2261627"/>
          </a:xfrm>
          <a:prstGeom prst="rect">
            <a:avLst/>
          </a:prstGeom>
          <a:noFill/>
          <a:ln cap="flat" cmpd="sng" w="9525">
            <a:solidFill>
              <a:srgbClr val="D9D9D9"/>
            </a:solidFill>
            <a:prstDash val="solid"/>
            <a:round/>
            <a:headEnd len="sm" w="sm" type="none"/>
            <a:tailEnd len="sm" w="sm" type="none"/>
          </a:ln>
        </p:spPr>
      </p:pic>
      <p:grpSp>
        <p:nvGrpSpPr>
          <p:cNvPr id="319" name="Google Shape;319;p47"/>
          <p:cNvGrpSpPr/>
          <p:nvPr/>
        </p:nvGrpSpPr>
        <p:grpSpPr>
          <a:xfrm>
            <a:off x="311700" y="199653"/>
            <a:ext cx="8620650" cy="4722522"/>
            <a:chOff x="311700" y="199653"/>
            <a:chExt cx="8620650" cy="4722522"/>
          </a:xfrm>
        </p:grpSpPr>
        <p:pic>
          <p:nvPicPr>
            <p:cNvPr id="320" name="Google Shape;320;p47"/>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321" name="Google Shape;321;p47"/>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322" name="Google Shape;322;p47"/>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323" name="Google Shape;323;p47"/>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8"/>
          <p:cNvSpPr txBox="1"/>
          <p:nvPr>
            <p:ph type="ctrTitle"/>
          </p:nvPr>
        </p:nvSpPr>
        <p:spPr>
          <a:xfrm>
            <a:off x="974550" y="711175"/>
            <a:ext cx="71949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600">
                <a:solidFill>
                  <a:srgbClr val="666666"/>
                </a:solidFill>
                <a:latin typeface="Source Sans Pro Light"/>
                <a:ea typeface="Source Sans Pro Light"/>
                <a:cs typeface="Source Sans Pro Light"/>
                <a:sym typeface="Source Sans Pro Light"/>
              </a:rPr>
              <a:t>Ryan Dahl ci ripensa?</a:t>
            </a:r>
            <a:endParaRPr sz="3600">
              <a:solidFill>
                <a:srgbClr val="666666"/>
              </a:solidFill>
              <a:latin typeface="Source Sans Pro Light"/>
              <a:ea typeface="Source Sans Pro Light"/>
              <a:cs typeface="Source Sans Pro Light"/>
              <a:sym typeface="Source Sans Pro Light"/>
            </a:endParaRPr>
          </a:p>
        </p:txBody>
      </p:sp>
      <p:sp>
        <p:nvSpPr>
          <p:cNvPr id="329" name="Google Shape;329;p48"/>
          <p:cNvSpPr txBox="1"/>
          <p:nvPr>
            <p:ph idx="1" type="subTitle"/>
          </p:nvPr>
        </p:nvSpPr>
        <p:spPr>
          <a:xfrm>
            <a:off x="196425" y="1607600"/>
            <a:ext cx="5109000" cy="1570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it" sz="2000">
                <a:solidFill>
                  <a:srgbClr val="666666"/>
                </a:solidFill>
                <a:latin typeface="Source Sans Pro Light"/>
                <a:ea typeface="Source Sans Pro Light"/>
                <a:cs typeface="Source Sans Pro Light"/>
                <a:sym typeface="Source Sans Pro Light"/>
              </a:rPr>
              <a:t>Nel 2018 il creatore di Node.js, </a:t>
            </a:r>
            <a:r>
              <a:rPr lang="it" sz="2000" u="sng">
                <a:solidFill>
                  <a:schemeClr val="hlink"/>
                </a:solidFill>
                <a:latin typeface="Source Sans Pro Light"/>
                <a:ea typeface="Source Sans Pro Light"/>
                <a:cs typeface="Source Sans Pro Light"/>
                <a:sym typeface="Source Sans Pro Light"/>
                <a:hlinkClick r:id="rId3"/>
              </a:rPr>
              <a:t>durante un talk</a:t>
            </a:r>
            <a:r>
              <a:rPr lang="it" sz="2000">
                <a:solidFill>
                  <a:srgbClr val="666666"/>
                </a:solidFill>
                <a:latin typeface="Source Sans Pro Light"/>
                <a:ea typeface="Source Sans Pro Light"/>
                <a:cs typeface="Source Sans Pro Light"/>
                <a:sym typeface="Source Sans Pro Light"/>
              </a:rPr>
              <a:t> alla </a:t>
            </a:r>
            <a:r>
              <a:rPr i="1" lang="it" sz="2000">
                <a:solidFill>
                  <a:srgbClr val="666666"/>
                </a:solidFill>
                <a:latin typeface="Source Sans Pro Light"/>
                <a:ea typeface="Source Sans Pro Light"/>
                <a:cs typeface="Source Sans Pro Light"/>
                <a:sym typeface="Source Sans Pro Light"/>
              </a:rPr>
              <a:t>JSConf EU</a:t>
            </a:r>
            <a:r>
              <a:rPr lang="it" sz="2000">
                <a:solidFill>
                  <a:srgbClr val="666666"/>
                </a:solidFill>
                <a:latin typeface="Source Sans Pro Light"/>
                <a:ea typeface="Source Sans Pro Light"/>
                <a:cs typeface="Source Sans Pro Light"/>
                <a:sym typeface="Source Sans Pro Light"/>
              </a:rPr>
              <a:t>, parla di ciò che avrebbe fatto diversamente su Node e quindi degli “errori” commessi in fase progettuale...e </a:t>
            </a:r>
            <a:r>
              <a:rPr i="1" lang="it" sz="2000">
                <a:solidFill>
                  <a:srgbClr val="666666"/>
                </a:solidFill>
                <a:latin typeface="Source Sans Pro Light"/>
                <a:ea typeface="Source Sans Pro Light"/>
                <a:cs typeface="Source Sans Pro Light"/>
                <a:sym typeface="Source Sans Pro Light"/>
              </a:rPr>
              <a:t>casualmente</a:t>
            </a:r>
            <a:r>
              <a:rPr lang="it" sz="2000">
                <a:solidFill>
                  <a:srgbClr val="666666"/>
                </a:solidFill>
                <a:latin typeface="Source Sans Pro Light"/>
                <a:ea typeface="Source Sans Pro Light"/>
                <a:cs typeface="Source Sans Pro Light"/>
                <a:sym typeface="Source Sans Pro Light"/>
              </a:rPr>
              <a:t> presenta il nuovo progetto: Deno!</a:t>
            </a:r>
            <a:endParaRPr sz="2000">
              <a:solidFill>
                <a:srgbClr val="666666"/>
              </a:solidFill>
              <a:latin typeface="Source Sans Pro Light"/>
              <a:ea typeface="Source Sans Pro Light"/>
              <a:cs typeface="Source Sans Pro Light"/>
              <a:sym typeface="Source Sans Pro Light"/>
            </a:endParaRPr>
          </a:p>
          <a:p>
            <a:pPr indent="0" lvl="0" marL="0" rtl="0" algn="r">
              <a:spcBef>
                <a:spcPts val="0"/>
              </a:spcBef>
              <a:spcAft>
                <a:spcPts val="0"/>
              </a:spcAft>
              <a:buNone/>
            </a:pPr>
            <a:r>
              <a:t/>
            </a:r>
            <a:endParaRPr sz="2000">
              <a:solidFill>
                <a:srgbClr val="666666"/>
              </a:solidFill>
              <a:latin typeface="Source Sans Pro Light"/>
              <a:ea typeface="Source Sans Pro Light"/>
              <a:cs typeface="Source Sans Pro Light"/>
              <a:sym typeface="Source Sans Pro Light"/>
            </a:endParaRPr>
          </a:p>
          <a:p>
            <a:pPr indent="0" lvl="0" marL="0" rtl="0" algn="r">
              <a:spcBef>
                <a:spcPts val="0"/>
              </a:spcBef>
              <a:spcAft>
                <a:spcPts val="0"/>
              </a:spcAft>
              <a:buNone/>
            </a:pPr>
            <a:r>
              <a:t/>
            </a:r>
            <a:endParaRPr sz="1800">
              <a:solidFill>
                <a:srgbClr val="666666"/>
              </a:solidFill>
              <a:latin typeface="Quicksand"/>
              <a:ea typeface="Quicksand"/>
              <a:cs typeface="Quicksand"/>
              <a:sym typeface="Quicksand"/>
            </a:endParaRPr>
          </a:p>
        </p:txBody>
      </p:sp>
      <p:pic>
        <p:nvPicPr>
          <p:cNvPr id="330" name="Google Shape;330;p48"/>
          <p:cNvPicPr preferRelativeResize="0"/>
          <p:nvPr/>
        </p:nvPicPr>
        <p:blipFill>
          <a:blip r:embed="rId4">
            <a:alphaModFix/>
          </a:blip>
          <a:stretch>
            <a:fillRect/>
          </a:stretch>
        </p:blipFill>
        <p:spPr>
          <a:xfrm>
            <a:off x="5667050" y="1531400"/>
            <a:ext cx="2901749" cy="2901749"/>
          </a:xfrm>
          <a:prstGeom prst="rect">
            <a:avLst/>
          </a:prstGeom>
          <a:noFill/>
          <a:ln>
            <a:noFill/>
          </a:ln>
        </p:spPr>
      </p:pic>
      <p:sp>
        <p:nvSpPr>
          <p:cNvPr id="331" name="Google Shape;331;p48"/>
          <p:cNvSpPr txBox="1"/>
          <p:nvPr>
            <p:ph idx="1" type="subTitle"/>
          </p:nvPr>
        </p:nvSpPr>
        <p:spPr>
          <a:xfrm>
            <a:off x="196425" y="3455110"/>
            <a:ext cx="5109000" cy="69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it" sz="2000">
                <a:solidFill>
                  <a:srgbClr val="666666"/>
                </a:solidFill>
                <a:latin typeface="Source Sans Pro Light"/>
                <a:ea typeface="Source Sans Pro Light"/>
                <a:cs typeface="Source Sans Pro Light"/>
                <a:sym typeface="Source Sans Pro Light"/>
              </a:rPr>
              <a:t>Forse dopo aver lavorato in Go ha visto cose super forti e ci ha ripensato! :D</a:t>
            </a:r>
            <a:endParaRPr sz="2000">
              <a:solidFill>
                <a:srgbClr val="666666"/>
              </a:solidFill>
              <a:latin typeface="Source Sans Pro Light"/>
              <a:ea typeface="Source Sans Pro Light"/>
              <a:cs typeface="Source Sans Pro Light"/>
              <a:sym typeface="Source Sans Pro Light"/>
            </a:endParaRPr>
          </a:p>
        </p:txBody>
      </p:sp>
      <p:grpSp>
        <p:nvGrpSpPr>
          <p:cNvPr id="332" name="Google Shape;332;p48"/>
          <p:cNvGrpSpPr/>
          <p:nvPr/>
        </p:nvGrpSpPr>
        <p:grpSpPr>
          <a:xfrm>
            <a:off x="311700" y="199653"/>
            <a:ext cx="8620650" cy="4722522"/>
            <a:chOff x="311700" y="199653"/>
            <a:chExt cx="8620650" cy="4722522"/>
          </a:xfrm>
        </p:grpSpPr>
        <p:pic>
          <p:nvPicPr>
            <p:cNvPr id="333" name="Google Shape;333;p48"/>
            <p:cNvPicPr preferRelativeResize="0"/>
            <p:nvPr/>
          </p:nvPicPr>
          <p:blipFill>
            <a:blip r:embed="rId5">
              <a:alphaModFix/>
            </a:blip>
            <a:stretch>
              <a:fillRect/>
            </a:stretch>
          </p:blipFill>
          <p:spPr>
            <a:xfrm>
              <a:off x="311700" y="220475"/>
              <a:ext cx="1399152" cy="410999"/>
            </a:xfrm>
            <a:prstGeom prst="rect">
              <a:avLst/>
            </a:prstGeom>
            <a:noFill/>
            <a:ln>
              <a:noFill/>
            </a:ln>
          </p:spPr>
        </p:pic>
        <p:pic>
          <p:nvPicPr>
            <p:cNvPr id="334" name="Google Shape;334;p48"/>
            <p:cNvPicPr preferRelativeResize="0"/>
            <p:nvPr/>
          </p:nvPicPr>
          <p:blipFill>
            <a:blip r:embed="rId6">
              <a:alphaModFix amt="20000"/>
            </a:blip>
            <a:stretch>
              <a:fillRect/>
            </a:stretch>
          </p:blipFill>
          <p:spPr>
            <a:xfrm>
              <a:off x="8583075" y="199653"/>
              <a:ext cx="286400" cy="452642"/>
            </a:xfrm>
            <a:prstGeom prst="rect">
              <a:avLst/>
            </a:prstGeom>
            <a:noFill/>
            <a:ln>
              <a:noFill/>
            </a:ln>
          </p:spPr>
        </p:pic>
        <p:sp>
          <p:nvSpPr>
            <p:cNvPr id="335" name="Google Shape;335;p48"/>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336" name="Google Shape;336;p48"/>
            <p:cNvPicPr preferRelativeResize="0"/>
            <p:nvPr/>
          </p:nvPicPr>
          <p:blipFill>
            <a:blip r:embed="rId7">
              <a:alphaModFix amt="20000"/>
            </a:blip>
            <a:stretch>
              <a:fillRect/>
            </a:stretch>
          </p:blipFill>
          <p:spPr>
            <a:xfrm>
              <a:off x="311700" y="4405214"/>
              <a:ext cx="286399" cy="44172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9"/>
          <p:cNvSpPr txBox="1"/>
          <p:nvPr>
            <p:ph type="ctrTitle"/>
          </p:nvPr>
        </p:nvSpPr>
        <p:spPr>
          <a:xfrm>
            <a:off x="229500" y="690075"/>
            <a:ext cx="86850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600">
                <a:solidFill>
                  <a:srgbClr val="666666"/>
                </a:solidFill>
                <a:latin typeface="Source Sans Pro Light"/>
                <a:ea typeface="Source Sans Pro Light"/>
                <a:cs typeface="Source Sans Pro Light"/>
                <a:sym typeface="Source Sans Pro Light"/>
              </a:rPr>
              <a:t>Cosa non andava in Node.js</a:t>
            </a:r>
            <a:r>
              <a:rPr lang="it" sz="3600">
                <a:solidFill>
                  <a:srgbClr val="666666"/>
                </a:solidFill>
                <a:latin typeface="Source Sans Pro Light"/>
                <a:ea typeface="Source Sans Pro Light"/>
                <a:cs typeface="Source Sans Pro Light"/>
                <a:sym typeface="Source Sans Pro Light"/>
              </a:rPr>
              <a:t>?</a:t>
            </a:r>
            <a:endParaRPr sz="3600">
              <a:solidFill>
                <a:srgbClr val="666666"/>
              </a:solidFill>
              <a:latin typeface="Source Sans Pro Light"/>
              <a:ea typeface="Source Sans Pro Light"/>
              <a:cs typeface="Source Sans Pro Light"/>
              <a:sym typeface="Source Sans Pro Light"/>
            </a:endParaRPr>
          </a:p>
        </p:txBody>
      </p:sp>
      <p:pic>
        <p:nvPicPr>
          <p:cNvPr id="342" name="Google Shape;342;p49"/>
          <p:cNvPicPr preferRelativeResize="0"/>
          <p:nvPr/>
        </p:nvPicPr>
        <p:blipFill>
          <a:blip r:embed="rId3">
            <a:alphaModFix/>
          </a:blip>
          <a:stretch>
            <a:fillRect/>
          </a:stretch>
        </p:blipFill>
        <p:spPr>
          <a:xfrm>
            <a:off x="542925" y="1694200"/>
            <a:ext cx="3299050" cy="2016800"/>
          </a:xfrm>
          <a:prstGeom prst="rect">
            <a:avLst/>
          </a:prstGeom>
          <a:noFill/>
          <a:ln cap="flat" cmpd="sng" w="9525">
            <a:solidFill>
              <a:srgbClr val="D9D9D9"/>
            </a:solidFill>
            <a:prstDash val="solid"/>
            <a:round/>
            <a:headEnd len="sm" w="sm" type="none"/>
            <a:tailEnd len="sm" w="sm" type="none"/>
          </a:ln>
        </p:spPr>
      </p:pic>
      <p:sp>
        <p:nvSpPr>
          <p:cNvPr id="343" name="Google Shape;343;p49"/>
          <p:cNvSpPr txBox="1"/>
          <p:nvPr/>
        </p:nvSpPr>
        <p:spPr>
          <a:xfrm>
            <a:off x="4127200" y="1485450"/>
            <a:ext cx="4875600" cy="20340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666666"/>
              </a:buClr>
              <a:buSzPts val="2100"/>
              <a:buFont typeface="Source Sans Pro Light"/>
              <a:buChar char="●"/>
            </a:pPr>
            <a:r>
              <a:rPr lang="it" sz="2100">
                <a:solidFill>
                  <a:srgbClr val="666666"/>
                </a:solidFill>
                <a:latin typeface="Source Sans Pro Light"/>
                <a:ea typeface="Source Sans Pro Light"/>
                <a:cs typeface="Source Sans Pro Light"/>
                <a:sym typeface="Source Sans Pro Light"/>
              </a:rPr>
              <a:t>Promises e Modern Features</a:t>
            </a:r>
            <a:br>
              <a:rPr lang="it" sz="2100">
                <a:solidFill>
                  <a:srgbClr val="666666"/>
                </a:solidFill>
                <a:latin typeface="Source Sans Pro Light"/>
                <a:ea typeface="Source Sans Pro Light"/>
                <a:cs typeface="Source Sans Pro Light"/>
                <a:sym typeface="Source Sans Pro Light"/>
              </a:rPr>
            </a:br>
            <a:r>
              <a:rPr lang="it" sz="1000">
                <a:solidFill>
                  <a:srgbClr val="666666"/>
                </a:solidFill>
                <a:latin typeface="Source Sans Pro Light"/>
                <a:ea typeface="Source Sans Pro Light"/>
                <a:cs typeface="Source Sans Pro Light"/>
                <a:sym typeface="Source Sans Pro Light"/>
              </a:rPr>
              <a:t>Non è nato (o non proprio) con il supporto nativo alle promises, ed ancora la std library ne risente.</a:t>
            </a:r>
            <a:endParaRPr sz="10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2100">
                <a:solidFill>
                  <a:srgbClr val="666666"/>
                </a:solidFill>
                <a:latin typeface="Source Sans Pro Light"/>
                <a:ea typeface="Source Sans Pro Light"/>
                <a:cs typeface="Source Sans Pro Light"/>
                <a:sym typeface="Source Sans Pro Light"/>
              </a:rPr>
              <a:t>Security</a:t>
            </a:r>
            <a:br>
              <a:rPr lang="it" sz="2100">
                <a:solidFill>
                  <a:srgbClr val="666666"/>
                </a:solidFill>
                <a:latin typeface="Source Sans Pro Light"/>
                <a:ea typeface="Source Sans Pro Light"/>
                <a:cs typeface="Source Sans Pro Light"/>
                <a:sym typeface="Source Sans Pro Light"/>
              </a:rPr>
            </a:br>
            <a:r>
              <a:rPr lang="it" sz="1000">
                <a:solidFill>
                  <a:srgbClr val="666666"/>
                </a:solidFill>
                <a:latin typeface="Source Sans Pro Light"/>
                <a:ea typeface="Source Sans Pro Light"/>
                <a:cs typeface="Source Sans Pro Light"/>
                <a:sym typeface="Source Sans Pro Light"/>
              </a:rPr>
              <a:t>Node può accedere indistintamente a tutte le chiamate di sistema, come scrivere sul disco, accedere alla rete, etc...</a:t>
            </a:r>
            <a:endParaRPr sz="10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2100">
                <a:solidFill>
                  <a:srgbClr val="666666"/>
                </a:solidFill>
                <a:latin typeface="Source Sans Pro Light"/>
                <a:ea typeface="Source Sans Pro Light"/>
                <a:cs typeface="Source Sans Pro Light"/>
                <a:sym typeface="Source Sans Pro Light"/>
              </a:rPr>
              <a:t>npm / node_modules</a:t>
            </a:r>
            <a:br>
              <a:rPr lang="it" sz="2100">
                <a:solidFill>
                  <a:srgbClr val="666666"/>
                </a:solidFill>
                <a:latin typeface="Source Sans Pro Light"/>
                <a:ea typeface="Source Sans Pro Light"/>
                <a:cs typeface="Source Sans Pro Light"/>
                <a:sym typeface="Source Sans Pro Light"/>
              </a:rPr>
            </a:br>
            <a:r>
              <a:rPr lang="it" sz="1000">
                <a:solidFill>
                  <a:srgbClr val="666666"/>
                </a:solidFill>
                <a:latin typeface="Source Sans Pro Light"/>
                <a:ea typeface="Source Sans Pro Light"/>
                <a:cs typeface="Source Sans Pro Light"/>
                <a:sym typeface="Source Sans Pro Light"/>
              </a:rPr>
              <a:t>Centralizzazione, folder </a:t>
            </a:r>
            <a:r>
              <a:rPr i="1" lang="it" sz="1000">
                <a:solidFill>
                  <a:srgbClr val="666666"/>
                </a:solidFill>
                <a:latin typeface="Source Sans Pro Light"/>
                <a:ea typeface="Source Sans Pro Light"/>
                <a:cs typeface="Source Sans Pro Light"/>
                <a:sym typeface="Source Sans Pro Light"/>
              </a:rPr>
              <a:t>node_modules</a:t>
            </a:r>
            <a:r>
              <a:rPr lang="it" sz="1000">
                <a:solidFill>
                  <a:srgbClr val="666666"/>
                </a:solidFill>
                <a:latin typeface="Source Sans Pro Light"/>
                <a:ea typeface="Source Sans Pro Light"/>
                <a:cs typeface="Source Sans Pro Light"/>
                <a:sym typeface="Source Sans Pro Light"/>
              </a:rPr>
              <a:t>, configurazione via package.json, etc...</a:t>
            </a:r>
            <a:endParaRPr sz="10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2100">
                <a:solidFill>
                  <a:srgbClr val="666666"/>
                </a:solidFill>
                <a:latin typeface="Source Sans Pro Light"/>
                <a:ea typeface="Source Sans Pro Light"/>
                <a:cs typeface="Source Sans Pro Light"/>
                <a:sym typeface="Source Sans Pro Light"/>
              </a:rPr>
              <a:t>CommonJS</a:t>
            </a:r>
            <a:br>
              <a:rPr lang="it" sz="2100">
                <a:solidFill>
                  <a:srgbClr val="666666"/>
                </a:solidFill>
                <a:latin typeface="Source Sans Pro Light"/>
                <a:ea typeface="Source Sans Pro Light"/>
                <a:cs typeface="Source Sans Pro Light"/>
                <a:sym typeface="Source Sans Pro Light"/>
              </a:rPr>
            </a:br>
            <a:r>
              <a:rPr lang="it" sz="1000">
                <a:solidFill>
                  <a:srgbClr val="666666"/>
                </a:solidFill>
                <a:latin typeface="Source Sans Pro Light"/>
                <a:ea typeface="Source Sans Pro Light"/>
                <a:cs typeface="Source Sans Pro Light"/>
                <a:sym typeface="Source Sans Pro Light"/>
              </a:rPr>
              <a:t>Nato con require via CommonJS.</a:t>
            </a:r>
            <a:endParaRPr sz="10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2100">
                <a:solidFill>
                  <a:srgbClr val="666666"/>
                </a:solidFill>
                <a:latin typeface="Source Sans Pro Light"/>
                <a:ea typeface="Source Sans Pro Light"/>
                <a:cs typeface="Source Sans Pro Light"/>
                <a:sym typeface="Source Sans Pro Light"/>
              </a:rPr>
              <a:t>Build System</a:t>
            </a:r>
            <a:br>
              <a:rPr lang="it" sz="2100">
                <a:solidFill>
                  <a:srgbClr val="666666"/>
                </a:solidFill>
                <a:latin typeface="Source Sans Pro Light"/>
                <a:ea typeface="Source Sans Pro Light"/>
                <a:cs typeface="Source Sans Pro Light"/>
                <a:sym typeface="Source Sans Pro Light"/>
              </a:rPr>
            </a:br>
            <a:r>
              <a:rPr lang="it" sz="1000">
                <a:solidFill>
                  <a:srgbClr val="666666"/>
                </a:solidFill>
                <a:latin typeface="Source Sans Pro Light"/>
                <a:ea typeface="Source Sans Pro Light"/>
                <a:cs typeface="Source Sans Pro Light"/>
                <a:sym typeface="Source Sans Pro Light"/>
              </a:rPr>
              <a:t>Utilizza GYP.</a:t>
            </a:r>
            <a:endParaRPr sz="1000">
              <a:solidFill>
                <a:srgbClr val="666666"/>
              </a:solidFill>
              <a:latin typeface="Source Sans Pro Light"/>
              <a:ea typeface="Source Sans Pro Light"/>
              <a:cs typeface="Source Sans Pro Light"/>
              <a:sym typeface="Source Sans Pro Light"/>
            </a:endParaRPr>
          </a:p>
        </p:txBody>
      </p:sp>
      <p:grpSp>
        <p:nvGrpSpPr>
          <p:cNvPr id="344" name="Google Shape;344;p49"/>
          <p:cNvGrpSpPr/>
          <p:nvPr/>
        </p:nvGrpSpPr>
        <p:grpSpPr>
          <a:xfrm>
            <a:off x="311700" y="199653"/>
            <a:ext cx="8620650" cy="4722522"/>
            <a:chOff x="311700" y="199653"/>
            <a:chExt cx="8620650" cy="4722522"/>
          </a:xfrm>
        </p:grpSpPr>
        <p:pic>
          <p:nvPicPr>
            <p:cNvPr id="345" name="Google Shape;345;p49"/>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346" name="Google Shape;346;p49"/>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347" name="Google Shape;347;p49"/>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348" name="Google Shape;348;p49"/>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3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42" name="Google Shape;142;p32"/>
          <p:cNvPicPr preferRelativeResize="0"/>
          <p:nvPr/>
        </p:nvPicPr>
        <p:blipFill>
          <a:blip r:embed="rId4">
            <a:alphaModFix/>
          </a:blip>
          <a:stretch>
            <a:fillRect/>
          </a:stretch>
        </p:blipFill>
        <p:spPr>
          <a:xfrm>
            <a:off x="286975" y="224475"/>
            <a:ext cx="8565002" cy="3641724"/>
          </a:xfrm>
          <a:prstGeom prst="rect">
            <a:avLst/>
          </a:prstGeom>
          <a:noFill/>
          <a:ln>
            <a:noFill/>
          </a:ln>
        </p:spPr>
      </p:pic>
      <p:sp>
        <p:nvSpPr>
          <p:cNvPr id="143" name="Google Shape;143;p32"/>
          <p:cNvSpPr txBox="1"/>
          <p:nvPr/>
        </p:nvSpPr>
        <p:spPr>
          <a:xfrm>
            <a:off x="1054675" y="3469775"/>
            <a:ext cx="7568700" cy="9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Raleway"/>
              <a:ea typeface="Raleway"/>
              <a:cs typeface="Raleway"/>
              <a:sym typeface="Raleway"/>
            </a:endParaRPr>
          </a:p>
          <a:p>
            <a:pPr indent="0" lvl="0" marL="0" rtl="0" algn="l">
              <a:spcBef>
                <a:spcPts val="0"/>
              </a:spcBef>
              <a:spcAft>
                <a:spcPts val="0"/>
              </a:spcAft>
              <a:buNone/>
            </a:pPr>
            <a:r>
              <a:t/>
            </a:r>
            <a:endParaRPr sz="1100">
              <a:solidFill>
                <a:schemeClr val="dk1"/>
              </a:solidFill>
              <a:latin typeface="Raleway"/>
              <a:ea typeface="Raleway"/>
              <a:cs typeface="Raleway"/>
              <a:sym typeface="Raleway"/>
            </a:endParaRPr>
          </a:p>
          <a:p>
            <a:pPr indent="0" lvl="0" marL="0" rtl="0" algn="l">
              <a:spcBef>
                <a:spcPts val="0"/>
              </a:spcBef>
              <a:spcAft>
                <a:spcPts val="0"/>
              </a:spcAft>
              <a:buNone/>
            </a:pPr>
            <a:r>
              <a:t/>
            </a:r>
            <a:endParaRPr sz="900">
              <a:solidFill>
                <a:schemeClr val="dk1"/>
              </a:solidFill>
              <a:latin typeface="Raleway"/>
              <a:ea typeface="Raleway"/>
              <a:cs typeface="Raleway"/>
              <a:sym typeface="Raleway"/>
            </a:endParaRPr>
          </a:p>
          <a:p>
            <a:pPr indent="0" lvl="0" marL="0" rtl="0" algn="l">
              <a:spcBef>
                <a:spcPts val="0"/>
              </a:spcBef>
              <a:spcAft>
                <a:spcPts val="0"/>
              </a:spcAft>
              <a:buNone/>
            </a:pPr>
            <a:r>
              <a:t/>
            </a:r>
            <a:endParaRPr sz="900">
              <a:solidFill>
                <a:schemeClr val="dk1"/>
              </a:solidFill>
              <a:latin typeface="Raleway"/>
              <a:ea typeface="Raleway"/>
              <a:cs typeface="Raleway"/>
              <a:sym typeface="Raleway"/>
            </a:endParaRPr>
          </a:p>
          <a:p>
            <a:pPr indent="0" lvl="0" marL="0" rtl="0" algn="l">
              <a:spcBef>
                <a:spcPts val="0"/>
              </a:spcBef>
              <a:spcAft>
                <a:spcPts val="0"/>
              </a:spcAft>
              <a:buNone/>
            </a:pPr>
            <a:r>
              <a:rPr lang="it" sz="1100">
                <a:solidFill>
                  <a:srgbClr val="FFFFFF"/>
                </a:solidFill>
                <a:latin typeface="Raleway"/>
                <a:ea typeface="Raleway"/>
                <a:cs typeface="Raleway"/>
                <a:sym typeface="Raleway"/>
              </a:rPr>
              <a:t>Link all’ agenda:</a:t>
            </a:r>
            <a:endParaRPr sz="1100">
              <a:solidFill>
                <a:srgbClr val="FFFFFF"/>
              </a:solidFill>
              <a:latin typeface="Raleway"/>
              <a:ea typeface="Raleway"/>
              <a:cs typeface="Raleway"/>
              <a:sym typeface="Raleway"/>
            </a:endParaRPr>
          </a:p>
          <a:p>
            <a:pPr indent="0" lvl="0" marL="0" rtl="0" algn="l">
              <a:spcBef>
                <a:spcPts val="0"/>
              </a:spcBef>
              <a:spcAft>
                <a:spcPts val="0"/>
              </a:spcAft>
              <a:buNone/>
            </a:pPr>
            <a:r>
              <a:t/>
            </a:r>
            <a:endParaRPr sz="1100">
              <a:solidFill>
                <a:schemeClr val="dk1"/>
              </a:solidFill>
              <a:latin typeface="Raleway"/>
              <a:ea typeface="Raleway"/>
              <a:cs typeface="Raleway"/>
              <a:sym typeface="Raleway"/>
            </a:endParaRPr>
          </a:p>
          <a:p>
            <a:pPr indent="0" lvl="0" marL="0" rtl="0" algn="l">
              <a:spcBef>
                <a:spcPts val="0"/>
              </a:spcBef>
              <a:spcAft>
                <a:spcPts val="0"/>
              </a:spcAft>
              <a:buNone/>
            </a:pPr>
            <a:r>
              <a:rPr b="1" lang="it" sz="1100" u="sng">
                <a:solidFill>
                  <a:srgbClr val="FFFFFF"/>
                </a:solidFill>
                <a:latin typeface="Raleway"/>
                <a:ea typeface="Raleway"/>
                <a:cs typeface="Raleway"/>
                <a:sym typeface="Raleway"/>
                <a:hlinkClick r:id="rId5">
                  <a:extLst>
                    <a:ext uri="{A12FA001-AC4F-418D-AE19-62706E023703}">
                      <ahyp:hlinkClr val="tx"/>
                    </a:ext>
                  </a:extLst>
                </a:hlinkClick>
              </a:rPr>
              <a:t>https://events.codemotion.com/conferences/online/2020/online-tech-conference-italian-edition/agenda/</a:t>
            </a:r>
            <a:endParaRPr b="1" sz="1100">
              <a:solidFill>
                <a:srgbClr val="FFFFF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idx="1" type="subTitle"/>
          </p:nvPr>
        </p:nvSpPr>
        <p:spPr>
          <a:xfrm>
            <a:off x="789750" y="1454650"/>
            <a:ext cx="3942000" cy="2034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666666"/>
              </a:buClr>
              <a:buSzPts val="2100"/>
              <a:buFont typeface="Source Sans Pro Light"/>
              <a:buChar char="●"/>
            </a:pPr>
            <a:r>
              <a:rPr lang="it" sz="2100">
                <a:solidFill>
                  <a:srgbClr val="666666"/>
                </a:solidFill>
                <a:latin typeface="Source Sans Pro Light"/>
                <a:ea typeface="Source Sans Pro Light"/>
                <a:cs typeface="Source Sans Pro Light"/>
                <a:sym typeface="Source Sans Pro Light"/>
              </a:rPr>
              <a:t>Secure by default</a:t>
            </a:r>
            <a:endParaRPr sz="21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2100">
                <a:solidFill>
                  <a:srgbClr val="666666"/>
                </a:solidFill>
                <a:latin typeface="Source Sans Pro Light"/>
                <a:ea typeface="Source Sans Pro Light"/>
                <a:cs typeface="Source Sans Pro Light"/>
                <a:sym typeface="Source Sans Pro Light"/>
              </a:rPr>
              <a:t>ES Modules</a:t>
            </a:r>
            <a:endParaRPr sz="21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2100">
                <a:solidFill>
                  <a:srgbClr val="666666"/>
                </a:solidFill>
                <a:latin typeface="Source Sans Pro Light"/>
                <a:ea typeface="Source Sans Pro Light"/>
                <a:cs typeface="Source Sans Pro Light"/>
                <a:sym typeface="Source Sans Pro Light"/>
              </a:rPr>
              <a:t>Decentralized Packages</a:t>
            </a:r>
            <a:endParaRPr sz="21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2100">
                <a:solidFill>
                  <a:srgbClr val="666666"/>
                </a:solidFill>
                <a:latin typeface="Source Sans Pro Light"/>
                <a:ea typeface="Source Sans Pro Light"/>
                <a:cs typeface="Source Sans Pro Light"/>
                <a:sym typeface="Source Sans Pro Light"/>
              </a:rPr>
              <a:t>TypeScript works natively</a:t>
            </a:r>
            <a:endParaRPr sz="21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2100">
                <a:solidFill>
                  <a:srgbClr val="666666"/>
                </a:solidFill>
                <a:latin typeface="Source Sans Pro Light"/>
                <a:ea typeface="Source Sans Pro Light"/>
                <a:cs typeface="Source Sans Pro Light"/>
                <a:sym typeface="Source Sans Pro Light"/>
              </a:rPr>
              <a:t>Browser API</a:t>
            </a:r>
            <a:endParaRPr sz="2100">
              <a:solidFill>
                <a:srgbClr val="666666"/>
              </a:solidFill>
              <a:latin typeface="Source Sans Pro Light"/>
              <a:ea typeface="Source Sans Pro Light"/>
              <a:cs typeface="Source Sans Pro Light"/>
              <a:sym typeface="Source Sans Pro Light"/>
            </a:endParaRPr>
          </a:p>
        </p:txBody>
      </p:sp>
      <p:sp>
        <p:nvSpPr>
          <p:cNvPr id="354" name="Google Shape;354;p50"/>
          <p:cNvSpPr txBox="1"/>
          <p:nvPr>
            <p:ph type="ctrTitle"/>
          </p:nvPr>
        </p:nvSpPr>
        <p:spPr>
          <a:xfrm>
            <a:off x="974550" y="711175"/>
            <a:ext cx="71949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600">
                <a:solidFill>
                  <a:srgbClr val="666666"/>
                </a:solidFill>
                <a:latin typeface="Source Sans Pro Light"/>
                <a:ea typeface="Source Sans Pro Light"/>
                <a:cs typeface="Source Sans Pro Light"/>
                <a:sym typeface="Source Sans Pro Light"/>
              </a:rPr>
              <a:t>Deno cosa ha di figo</a:t>
            </a:r>
            <a:r>
              <a:rPr lang="it" sz="3600">
                <a:solidFill>
                  <a:srgbClr val="666666"/>
                </a:solidFill>
                <a:latin typeface="Source Sans Pro Light"/>
                <a:ea typeface="Source Sans Pro Light"/>
                <a:cs typeface="Source Sans Pro Light"/>
                <a:sym typeface="Source Sans Pro Light"/>
              </a:rPr>
              <a:t>? </a:t>
            </a:r>
            <a:endParaRPr sz="3600">
              <a:solidFill>
                <a:srgbClr val="666666"/>
              </a:solidFill>
              <a:latin typeface="Source Sans Pro Light"/>
              <a:ea typeface="Source Sans Pro Light"/>
              <a:cs typeface="Source Sans Pro Light"/>
              <a:sym typeface="Source Sans Pro Light"/>
            </a:endParaRPr>
          </a:p>
        </p:txBody>
      </p:sp>
      <p:sp>
        <p:nvSpPr>
          <p:cNvPr id="355" name="Google Shape;355;p50"/>
          <p:cNvSpPr txBox="1"/>
          <p:nvPr>
            <p:ph idx="1" type="subTitle"/>
          </p:nvPr>
        </p:nvSpPr>
        <p:spPr>
          <a:xfrm>
            <a:off x="4920125" y="1453825"/>
            <a:ext cx="3942000" cy="2034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666666"/>
              </a:buClr>
              <a:buSzPts val="2100"/>
              <a:buFont typeface="Source Sans Pro Light"/>
              <a:buChar char="●"/>
            </a:pPr>
            <a:r>
              <a:rPr lang="it" sz="2100">
                <a:solidFill>
                  <a:srgbClr val="666666"/>
                </a:solidFill>
                <a:latin typeface="Source Sans Pro Light"/>
                <a:ea typeface="Source Sans Pro Light"/>
                <a:cs typeface="Source Sans Pro Light"/>
                <a:sym typeface="Source Sans Pro Light"/>
              </a:rPr>
              <a:t>Top level await</a:t>
            </a:r>
            <a:endParaRPr sz="21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2100">
                <a:solidFill>
                  <a:srgbClr val="666666"/>
                </a:solidFill>
                <a:latin typeface="Source Sans Pro Light"/>
                <a:ea typeface="Source Sans Pro Light"/>
                <a:cs typeface="Source Sans Pro Light"/>
                <a:sym typeface="Source Sans Pro Light"/>
              </a:rPr>
              <a:t>Tool Chain</a:t>
            </a:r>
            <a:endParaRPr sz="21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2100">
                <a:solidFill>
                  <a:srgbClr val="666666"/>
                </a:solidFill>
                <a:latin typeface="Source Sans Pro Light"/>
                <a:ea typeface="Source Sans Pro Light"/>
                <a:cs typeface="Source Sans Pro Light"/>
                <a:sym typeface="Source Sans Pro Light"/>
              </a:rPr>
              <a:t>Modern ES Features</a:t>
            </a:r>
            <a:endParaRPr sz="21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2100">
                <a:solidFill>
                  <a:srgbClr val="666666"/>
                </a:solidFill>
                <a:latin typeface="Source Sans Pro Light"/>
                <a:ea typeface="Source Sans Pro Light"/>
                <a:cs typeface="Source Sans Pro Light"/>
                <a:sym typeface="Source Sans Pro Light"/>
              </a:rPr>
              <a:t>Single executable file</a:t>
            </a:r>
            <a:endParaRPr sz="21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2100">
                <a:solidFill>
                  <a:srgbClr val="666666"/>
                </a:solidFill>
                <a:latin typeface="Source Sans Pro Light"/>
                <a:ea typeface="Source Sans Pro Light"/>
                <a:cs typeface="Source Sans Pro Light"/>
                <a:sym typeface="Source Sans Pro Light"/>
              </a:rPr>
              <a:t>Remote execution</a:t>
            </a:r>
            <a:endParaRPr sz="21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2100">
                <a:solidFill>
                  <a:srgbClr val="666666"/>
                </a:solidFill>
                <a:latin typeface="Source Sans Pro Light"/>
                <a:ea typeface="Source Sans Pro Light"/>
                <a:cs typeface="Source Sans Pro Light"/>
                <a:sym typeface="Source Sans Pro Light"/>
              </a:rPr>
              <a:t>Testing facility</a:t>
            </a:r>
            <a:endParaRPr sz="2100">
              <a:solidFill>
                <a:srgbClr val="666666"/>
              </a:solidFill>
              <a:latin typeface="Source Sans Pro Light"/>
              <a:ea typeface="Source Sans Pro Light"/>
              <a:cs typeface="Source Sans Pro Light"/>
              <a:sym typeface="Source Sans Pro Light"/>
            </a:endParaRPr>
          </a:p>
        </p:txBody>
      </p:sp>
      <p:sp>
        <p:nvSpPr>
          <p:cNvPr id="356" name="Google Shape;356;p50"/>
          <p:cNvSpPr txBox="1"/>
          <p:nvPr>
            <p:ph idx="1" type="subTitle"/>
          </p:nvPr>
        </p:nvSpPr>
        <p:spPr>
          <a:xfrm>
            <a:off x="123900" y="3837069"/>
            <a:ext cx="8896200" cy="9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1800">
                <a:solidFill>
                  <a:srgbClr val="666666"/>
                </a:solidFill>
                <a:latin typeface="Source Sans Pro Light"/>
                <a:ea typeface="Source Sans Pro Light"/>
                <a:cs typeface="Source Sans Pro Light"/>
                <a:sym typeface="Source Sans Pro Light"/>
              </a:rPr>
              <a:t>Deno è scritto in </a:t>
            </a:r>
            <a:r>
              <a:rPr i="1" lang="it" sz="1800">
                <a:solidFill>
                  <a:srgbClr val="666666"/>
                </a:solidFill>
                <a:latin typeface="Source Sans Pro Light"/>
                <a:ea typeface="Source Sans Pro Light"/>
                <a:cs typeface="Source Sans Pro Light"/>
                <a:sym typeface="Source Sans Pro Light"/>
              </a:rPr>
              <a:t>Rust/Tokio</a:t>
            </a:r>
            <a:r>
              <a:rPr lang="it" sz="1800">
                <a:solidFill>
                  <a:srgbClr val="666666"/>
                </a:solidFill>
                <a:latin typeface="Source Sans Pro Light"/>
                <a:ea typeface="Source Sans Pro Light"/>
                <a:cs typeface="Source Sans Pro Light"/>
                <a:sym typeface="Source Sans Pro Light"/>
              </a:rPr>
              <a:t> e </a:t>
            </a:r>
            <a:r>
              <a:rPr i="1" lang="it" sz="1800">
                <a:solidFill>
                  <a:srgbClr val="666666"/>
                </a:solidFill>
                <a:latin typeface="Source Sans Pro Light"/>
                <a:ea typeface="Source Sans Pro Light"/>
                <a:cs typeface="Source Sans Pro Light"/>
                <a:sym typeface="Source Sans Pro Light"/>
              </a:rPr>
              <a:t>TypeScript</a:t>
            </a:r>
            <a:r>
              <a:rPr lang="it" sz="1800">
                <a:solidFill>
                  <a:srgbClr val="666666"/>
                </a:solidFill>
                <a:latin typeface="Source Sans Pro Light"/>
                <a:ea typeface="Source Sans Pro Light"/>
                <a:cs typeface="Source Sans Pro Light"/>
                <a:sym typeface="Source Sans Pro Light"/>
              </a:rPr>
              <a:t>...già per questa ragione per molti devs lo rende figo!</a:t>
            </a:r>
            <a:endParaRPr sz="1800">
              <a:solidFill>
                <a:srgbClr val="666666"/>
              </a:solidFill>
              <a:latin typeface="Source Sans Pro Light"/>
              <a:ea typeface="Source Sans Pro Light"/>
              <a:cs typeface="Source Sans Pro Light"/>
              <a:sym typeface="Source Sans Pro Light"/>
            </a:endParaRPr>
          </a:p>
        </p:txBody>
      </p:sp>
      <p:grpSp>
        <p:nvGrpSpPr>
          <p:cNvPr id="357" name="Google Shape;357;p50"/>
          <p:cNvGrpSpPr/>
          <p:nvPr/>
        </p:nvGrpSpPr>
        <p:grpSpPr>
          <a:xfrm>
            <a:off x="311700" y="199653"/>
            <a:ext cx="8620650" cy="4722522"/>
            <a:chOff x="311700" y="199653"/>
            <a:chExt cx="8620650" cy="4722522"/>
          </a:xfrm>
        </p:grpSpPr>
        <p:pic>
          <p:nvPicPr>
            <p:cNvPr id="358" name="Google Shape;358;p50"/>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359" name="Google Shape;359;p50"/>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360" name="Google Shape;360;p50"/>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361" name="Google Shape;361;p50"/>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1"/>
          <p:cNvSpPr txBox="1"/>
          <p:nvPr>
            <p:ph type="ctrTitle"/>
          </p:nvPr>
        </p:nvSpPr>
        <p:spPr>
          <a:xfrm>
            <a:off x="123900" y="711175"/>
            <a:ext cx="88497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5000">
                <a:solidFill>
                  <a:srgbClr val="666666"/>
                </a:solidFill>
                <a:latin typeface="Source Sans Pro Light"/>
                <a:ea typeface="Source Sans Pro Light"/>
                <a:cs typeface="Source Sans Pro Light"/>
                <a:sym typeface="Source Sans Pro Light"/>
              </a:rPr>
              <a:t>Secure by default</a:t>
            </a:r>
            <a:endParaRPr sz="5000">
              <a:solidFill>
                <a:srgbClr val="666666"/>
              </a:solidFill>
              <a:latin typeface="Source Sans Pro Light"/>
              <a:ea typeface="Source Sans Pro Light"/>
              <a:cs typeface="Source Sans Pro Light"/>
              <a:sym typeface="Source Sans Pro Light"/>
            </a:endParaRPr>
          </a:p>
        </p:txBody>
      </p:sp>
      <p:pic>
        <p:nvPicPr>
          <p:cNvPr id="367" name="Google Shape;367;p51"/>
          <p:cNvPicPr preferRelativeResize="0"/>
          <p:nvPr/>
        </p:nvPicPr>
        <p:blipFill>
          <a:blip r:embed="rId3">
            <a:alphaModFix/>
          </a:blip>
          <a:stretch>
            <a:fillRect/>
          </a:stretch>
        </p:blipFill>
        <p:spPr>
          <a:xfrm>
            <a:off x="2040750" y="1329775"/>
            <a:ext cx="5162551" cy="3610750"/>
          </a:xfrm>
          <a:prstGeom prst="rect">
            <a:avLst/>
          </a:prstGeom>
          <a:noFill/>
          <a:ln>
            <a:noFill/>
          </a:ln>
        </p:spPr>
      </p:pic>
      <p:grpSp>
        <p:nvGrpSpPr>
          <p:cNvPr id="368" name="Google Shape;368;p51"/>
          <p:cNvGrpSpPr/>
          <p:nvPr/>
        </p:nvGrpSpPr>
        <p:grpSpPr>
          <a:xfrm>
            <a:off x="311700" y="199653"/>
            <a:ext cx="8620650" cy="4722522"/>
            <a:chOff x="311700" y="199653"/>
            <a:chExt cx="8620650" cy="4722522"/>
          </a:xfrm>
        </p:grpSpPr>
        <p:pic>
          <p:nvPicPr>
            <p:cNvPr id="369" name="Google Shape;369;p51"/>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370" name="Google Shape;370;p51"/>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371" name="Google Shape;371;p51"/>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372" name="Google Shape;372;p51"/>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2"/>
          <p:cNvSpPr txBox="1"/>
          <p:nvPr>
            <p:ph type="ctrTitle"/>
          </p:nvPr>
        </p:nvSpPr>
        <p:spPr>
          <a:xfrm>
            <a:off x="123900" y="711175"/>
            <a:ext cx="88497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5000">
                <a:solidFill>
                  <a:srgbClr val="666666"/>
                </a:solidFill>
                <a:latin typeface="Source Sans Pro Light"/>
                <a:ea typeface="Source Sans Pro Light"/>
                <a:cs typeface="Source Sans Pro Light"/>
                <a:sym typeface="Source Sans Pro Light"/>
              </a:rPr>
              <a:t>Secure by default</a:t>
            </a:r>
            <a:endParaRPr sz="5000">
              <a:solidFill>
                <a:srgbClr val="666666"/>
              </a:solidFill>
              <a:latin typeface="Source Sans Pro Light"/>
              <a:ea typeface="Source Sans Pro Light"/>
              <a:cs typeface="Source Sans Pro Light"/>
              <a:sym typeface="Source Sans Pro Light"/>
            </a:endParaRPr>
          </a:p>
        </p:txBody>
      </p:sp>
      <p:sp>
        <p:nvSpPr>
          <p:cNvPr id="378" name="Google Shape;378;p52"/>
          <p:cNvSpPr txBox="1"/>
          <p:nvPr>
            <p:ph idx="1" type="subTitle"/>
          </p:nvPr>
        </p:nvSpPr>
        <p:spPr>
          <a:xfrm>
            <a:off x="123900" y="1389300"/>
            <a:ext cx="8896200" cy="81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200">
                <a:solidFill>
                  <a:srgbClr val="666666"/>
                </a:solidFill>
                <a:latin typeface="Source Sans Pro Light"/>
                <a:ea typeface="Source Sans Pro Light"/>
                <a:cs typeface="Source Sans Pro Light"/>
                <a:sym typeface="Source Sans Pro Light"/>
              </a:rPr>
              <a:t>Deno ti consente di controllare con precisione a cosa ha accesso</a:t>
            </a:r>
            <a:endParaRPr sz="22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None/>
            </a:pPr>
            <a:r>
              <a:rPr lang="it" sz="2200">
                <a:solidFill>
                  <a:srgbClr val="666666"/>
                </a:solidFill>
                <a:latin typeface="Source Sans Pro Light"/>
                <a:ea typeface="Source Sans Pro Light"/>
                <a:cs typeface="Source Sans Pro Light"/>
                <a:sym typeface="Source Sans Pro Light"/>
              </a:rPr>
              <a:t>il tuo programma.</a:t>
            </a:r>
            <a:endParaRPr sz="22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800">
              <a:solidFill>
                <a:srgbClr val="666666"/>
              </a:solidFill>
              <a:latin typeface="Quicksand"/>
              <a:ea typeface="Quicksand"/>
              <a:cs typeface="Quicksand"/>
              <a:sym typeface="Quicksand"/>
            </a:endParaRPr>
          </a:p>
        </p:txBody>
      </p:sp>
      <p:sp>
        <p:nvSpPr>
          <p:cNvPr id="379" name="Google Shape;379;p52"/>
          <p:cNvSpPr txBox="1"/>
          <p:nvPr>
            <p:ph idx="1" type="subTitle"/>
          </p:nvPr>
        </p:nvSpPr>
        <p:spPr>
          <a:xfrm>
            <a:off x="311700" y="2206200"/>
            <a:ext cx="4384200" cy="21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000">
                <a:solidFill>
                  <a:srgbClr val="666666"/>
                </a:solidFill>
                <a:latin typeface="Source Sans Pro Light"/>
                <a:ea typeface="Source Sans Pro Light"/>
                <a:cs typeface="Source Sans Pro Light"/>
                <a:sym typeface="Source Sans Pro Light"/>
              </a:rPr>
              <a:t>Deno non consente di eseguire un programma che tenta di accedere a delle specifiche caratteristiche, senza che lo si dichiari esplicitamente.</a:t>
            </a:r>
            <a:endParaRPr sz="20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br>
              <a:rPr lang="it" sz="1300">
                <a:solidFill>
                  <a:srgbClr val="666666"/>
                </a:solidFill>
                <a:latin typeface="Quicksand"/>
                <a:ea typeface="Quicksand"/>
                <a:cs typeface="Quicksand"/>
                <a:sym typeface="Quicksand"/>
              </a:rPr>
            </a:br>
            <a:r>
              <a:rPr lang="it" sz="2000">
                <a:solidFill>
                  <a:srgbClr val="666666"/>
                </a:solidFill>
                <a:latin typeface="Source Sans Pro Light"/>
                <a:ea typeface="Source Sans Pro Light"/>
                <a:cs typeface="Source Sans Pro Light"/>
                <a:sym typeface="Source Sans Pro Light"/>
              </a:rPr>
              <a:t>Deno difatti viene eseguito in una sandbox, come farebbe il browser.</a:t>
            </a:r>
            <a:endParaRPr sz="20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800">
              <a:solidFill>
                <a:srgbClr val="666666"/>
              </a:solidFill>
              <a:latin typeface="Quicksand"/>
              <a:ea typeface="Quicksand"/>
              <a:cs typeface="Quicksand"/>
              <a:sym typeface="Quicksand"/>
            </a:endParaRPr>
          </a:p>
        </p:txBody>
      </p:sp>
      <p:sp>
        <p:nvSpPr>
          <p:cNvPr id="380" name="Google Shape;380;p52"/>
          <p:cNvSpPr txBox="1"/>
          <p:nvPr>
            <p:ph idx="1" type="subTitle"/>
          </p:nvPr>
        </p:nvSpPr>
        <p:spPr>
          <a:xfrm>
            <a:off x="4865525" y="2271750"/>
            <a:ext cx="3942900" cy="2131200"/>
          </a:xfrm>
          <a:prstGeom prst="rect">
            <a:avLst/>
          </a:prstGeom>
        </p:spPr>
        <p:txBody>
          <a:bodyPr anchorCtr="0" anchor="t" bIns="91425" lIns="91425" spcFirstLastPara="1" rIns="91425" wrap="square" tIns="91425">
            <a:noAutofit/>
          </a:bodyPr>
          <a:lstStyle/>
          <a:p>
            <a:pPr indent="-333375" lvl="0" marL="457200" marR="215900" rtl="0" algn="l">
              <a:lnSpc>
                <a:spcPct val="100000"/>
              </a:lnSpc>
              <a:spcBef>
                <a:spcPts val="0"/>
              </a:spcBef>
              <a:spcAft>
                <a:spcPts val="0"/>
              </a:spcAft>
              <a:buClr>
                <a:srgbClr val="666666"/>
              </a:buClr>
              <a:buSzPts val="1650"/>
              <a:buChar char="●"/>
            </a:pPr>
            <a:r>
              <a:rPr lang="it" sz="1300">
                <a:solidFill>
                  <a:srgbClr val="666666"/>
                </a:solidFill>
                <a:highlight>
                  <a:srgbClr val="FFFFFF"/>
                </a:highlight>
                <a:latin typeface="Roboto Mono"/>
                <a:ea typeface="Roboto Mono"/>
                <a:cs typeface="Roboto Mono"/>
                <a:sym typeface="Roboto Mono"/>
              </a:rPr>
              <a:t>--allow-env</a:t>
            </a:r>
            <a:r>
              <a:rPr lang="it" sz="1650">
                <a:solidFill>
                  <a:srgbClr val="666666"/>
                </a:solidFill>
                <a:highlight>
                  <a:srgbClr val="FFFFFF"/>
                </a:highlight>
              </a:rPr>
              <a:t> </a:t>
            </a:r>
            <a:endParaRPr sz="1650">
              <a:solidFill>
                <a:srgbClr val="666666"/>
              </a:solidFill>
              <a:highlight>
                <a:srgbClr val="FFFFFF"/>
              </a:highlight>
            </a:endParaRPr>
          </a:p>
          <a:p>
            <a:pPr indent="-333375" lvl="0" marL="457200" marR="215900" rtl="0" algn="l">
              <a:lnSpc>
                <a:spcPct val="100000"/>
              </a:lnSpc>
              <a:spcBef>
                <a:spcPts val="0"/>
              </a:spcBef>
              <a:spcAft>
                <a:spcPts val="0"/>
              </a:spcAft>
              <a:buClr>
                <a:srgbClr val="666666"/>
              </a:buClr>
              <a:buSzPts val="1650"/>
              <a:buChar char="●"/>
            </a:pPr>
            <a:r>
              <a:rPr lang="it" sz="1300">
                <a:solidFill>
                  <a:srgbClr val="666666"/>
                </a:solidFill>
                <a:highlight>
                  <a:srgbClr val="FFFFFF"/>
                </a:highlight>
                <a:latin typeface="Roboto Mono"/>
                <a:ea typeface="Roboto Mono"/>
                <a:cs typeface="Roboto Mono"/>
                <a:sym typeface="Roboto Mono"/>
              </a:rPr>
              <a:t>--allow-hrtime</a:t>
            </a:r>
            <a:endParaRPr sz="1650">
              <a:solidFill>
                <a:srgbClr val="666666"/>
              </a:solidFill>
              <a:highlight>
                <a:srgbClr val="FFFFFF"/>
              </a:highlight>
            </a:endParaRPr>
          </a:p>
          <a:p>
            <a:pPr indent="-333375" lvl="0" marL="457200" marR="215900" rtl="0" algn="l">
              <a:lnSpc>
                <a:spcPct val="100000"/>
              </a:lnSpc>
              <a:spcBef>
                <a:spcPts val="0"/>
              </a:spcBef>
              <a:spcAft>
                <a:spcPts val="0"/>
              </a:spcAft>
              <a:buClr>
                <a:srgbClr val="666666"/>
              </a:buClr>
              <a:buSzPts val="1650"/>
              <a:buChar char="●"/>
            </a:pPr>
            <a:r>
              <a:rPr lang="it" sz="1300">
                <a:solidFill>
                  <a:srgbClr val="666666"/>
                </a:solidFill>
                <a:highlight>
                  <a:srgbClr val="FFFFFF"/>
                </a:highlight>
                <a:latin typeface="Roboto Mono"/>
                <a:ea typeface="Roboto Mono"/>
                <a:cs typeface="Roboto Mono"/>
                <a:sym typeface="Roboto Mono"/>
              </a:rPr>
              <a:t>--allow-net=&lt;allow-net&gt;</a:t>
            </a:r>
            <a:endParaRPr sz="1650">
              <a:solidFill>
                <a:srgbClr val="666666"/>
              </a:solidFill>
              <a:highlight>
                <a:srgbClr val="FFFFFF"/>
              </a:highlight>
            </a:endParaRPr>
          </a:p>
          <a:p>
            <a:pPr indent="-333375" lvl="0" marL="457200" marR="215900" rtl="0" algn="l">
              <a:lnSpc>
                <a:spcPct val="100000"/>
              </a:lnSpc>
              <a:spcBef>
                <a:spcPts val="0"/>
              </a:spcBef>
              <a:spcAft>
                <a:spcPts val="0"/>
              </a:spcAft>
              <a:buClr>
                <a:srgbClr val="666666"/>
              </a:buClr>
              <a:buSzPts val="1650"/>
              <a:buChar char="●"/>
            </a:pPr>
            <a:r>
              <a:rPr lang="it" sz="1300">
                <a:solidFill>
                  <a:srgbClr val="666666"/>
                </a:solidFill>
                <a:highlight>
                  <a:srgbClr val="FFFFFF"/>
                </a:highlight>
                <a:latin typeface="Roboto Mono"/>
                <a:ea typeface="Roboto Mono"/>
                <a:cs typeface="Roboto Mono"/>
                <a:sym typeface="Roboto Mono"/>
              </a:rPr>
              <a:t>--allow-plugin</a:t>
            </a:r>
            <a:endParaRPr sz="1650">
              <a:solidFill>
                <a:srgbClr val="666666"/>
              </a:solidFill>
              <a:highlight>
                <a:srgbClr val="FFFFFF"/>
              </a:highlight>
            </a:endParaRPr>
          </a:p>
          <a:p>
            <a:pPr indent="-333375" lvl="0" marL="457200" marR="215900" rtl="0" algn="l">
              <a:lnSpc>
                <a:spcPct val="100000"/>
              </a:lnSpc>
              <a:spcBef>
                <a:spcPts val="0"/>
              </a:spcBef>
              <a:spcAft>
                <a:spcPts val="0"/>
              </a:spcAft>
              <a:buClr>
                <a:srgbClr val="666666"/>
              </a:buClr>
              <a:buSzPts val="1650"/>
              <a:buChar char="●"/>
            </a:pPr>
            <a:r>
              <a:rPr lang="it" sz="1300">
                <a:solidFill>
                  <a:srgbClr val="666666"/>
                </a:solidFill>
                <a:highlight>
                  <a:srgbClr val="FFFFFF"/>
                </a:highlight>
                <a:latin typeface="Roboto Mono"/>
                <a:ea typeface="Roboto Mono"/>
                <a:cs typeface="Roboto Mono"/>
                <a:sym typeface="Roboto Mono"/>
              </a:rPr>
              <a:t>--allow-read=&lt;allow-read&gt;</a:t>
            </a:r>
            <a:endParaRPr sz="1650">
              <a:solidFill>
                <a:srgbClr val="666666"/>
              </a:solidFill>
              <a:highlight>
                <a:srgbClr val="FFFFFF"/>
              </a:highlight>
            </a:endParaRPr>
          </a:p>
          <a:p>
            <a:pPr indent="-333375" lvl="0" marL="457200" marR="215900" rtl="0" algn="l">
              <a:lnSpc>
                <a:spcPct val="100000"/>
              </a:lnSpc>
              <a:spcBef>
                <a:spcPts val="0"/>
              </a:spcBef>
              <a:spcAft>
                <a:spcPts val="0"/>
              </a:spcAft>
              <a:buClr>
                <a:srgbClr val="666666"/>
              </a:buClr>
              <a:buSzPts val="1650"/>
              <a:buChar char="●"/>
            </a:pPr>
            <a:r>
              <a:rPr lang="it" sz="1300">
                <a:solidFill>
                  <a:srgbClr val="666666"/>
                </a:solidFill>
                <a:highlight>
                  <a:srgbClr val="FFFFFF"/>
                </a:highlight>
                <a:latin typeface="Roboto Mono"/>
                <a:ea typeface="Roboto Mono"/>
                <a:cs typeface="Roboto Mono"/>
                <a:sym typeface="Roboto Mono"/>
              </a:rPr>
              <a:t>--allow-run</a:t>
            </a:r>
            <a:r>
              <a:rPr lang="it" sz="1650">
                <a:solidFill>
                  <a:srgbClr val="666666"/>
                </a:solidFill>
                <a:highlight>
                  <a:srgbClr val="FFFFFF"/>
                </a:highlight>
              </a:rPr>
              <a:t> </a:t>
            </a:r>
            <a:endParaRPr sz="1650">
              <a:solidFill>
                <a:srgbClr val="666666"/>
              </a:solidFill>
              <a:highlight>
                <a:srgbClr val="FFFFFF"/>
              </a:highlight>
            </a:endParaRPr>
          </a:p>
          <a:p>
            <a:pPr indent="-333375" lvl="0" marL="457200" marR="215900" rtl="0" algn="l">
              <a:lnSpc>
                <a:spcPct val="100000"/>
              </a:lnSpc>
              <a:spcBef>
                <a:spcPts val="0"/>
              </a:spcBef>
              <a:spcAft>
                <a:spcPts val="0"/>
              </a:spcAft>
              <a:buClr>
                <a:srgbClr val="666666"/>
              </a:buClr>
              <a:buSzPts val="1650"/>
              <a:buChar char="●"/>
            </a:pPr>
            <a:r>
              <a:rPr lang="it" sz="1300">
                <a:solidFill>
                  <a:srgbClr val="666666"/>
                </a:solidFill>
                <a:highlight>
                  <a:srgbClr val="FFFFFF"/>
                </a:highlight>
                <a:latin typeface="Roboto Mono"/>
                <a:ea typeface="Roboto Mono"/>
                <a:cs typeface="Roboto Mono"/>
                <a:sym typeface="Roboto Mono"/>
              </a:rPr>
              <a:t>--allow-write=&lt;allow-write&gt;</a:t>
            </a:r>
            <a:endParaRPr sz="1650">
              <a:solidFill>
                <a:srgbClr val="666666"/>
              </a:solidFill>
              <a:highlight>
                <a:srgbClr val="FFFFFF"/>
              </a:highlight>
            </a:endParaRPr>
          </a:p>
          <a:p>
            <a:pPr indent="-333375" lvl="0" marL="457200" marR="215900" rtl="0" algn="l">
              <a:lnSpc>
                <a:spcPct val="100000"/>
              </a:lnSpc>
              <a:spcBef>
                <a:spcPts val="0"/>
              </a:spcBef>
              <a:spcAft>
                <a:spcPts val="0"/>
              </a:spcAft>
              <a:buClr>
                <a:srgbClr val="666666"/>
              </a:buClr>
              <a:buSzPts val="1650"/>
              <a:buChar char="●"/>
            </a:pPr>
            <a:r>
              <a:rPr lang="it" sz="1300">
                <a:solidFill>
                  <a:srgbClr val="666666"/>
                </a:solidFill>
                <a:highlight>
                  <a:srgbClr val="FFFFFF"/>
                </a:highlight>
                <a:latin typeface="Roboto Mono"/>
                <a:ea typeface="Roboto Mono"/>
                <a:cs typeface="Roboto Mono"/>
                <a:sym typeface="Roboto Mono"/>
              </a:rPr>
              <a:t>--allow-all</a:t>
            </a:r>
            <a:endParaRPr sz="1800">
              <a:solidFill>
                <a:srgbClr val="666666"/>
              </a:solidFill>
              <a:latin typeface="Quicksand"/>
              <a:ea typeface="Quicksand"/>
              <a:cs typeface="Quicksand"/>
              <a:sym typeface="Quicksand"/>
            </a:endParaRPr>
          </a:p>
        </p:txBody>
      </p:sp>
      <p:sp>
        <p:nvSpPr>
          <p:cNvPr id="381" name="Google Shape;381;p52"/>
          <p:cNvSpPr txBox="1"/>
          <p:nvPr>
            <p:ph idx="1" type="subTitle"/>
          </p:nvPr>
        </p:nvSpPr>
        <p:spPr>
          <a:xfrm>
            <a:off x="685900" y="4402950"/>
            <a:ext cx="4008000" cy="5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rgbClr val="666666"/>
                </a:solidFill>
                <a:latin typeface="Source Sans Pro Light"/>
                <a:ea typeface="Source Sans Pro Light"/>
                <a:cs typeface="Source Sans Pro Light"/>
                <a:sym typeface="Source Sans Pro Light"/>
              </a:rPr>
              <a:t>Deno consente inoltre di controllare la granularità di alcune autorizzazioni con le whitelist.</a:t>
            </a:r>
            <a:endParaRPr sz="1200">
              <a:solidFill>
                <a:srgbClr val="666666"/>
              </a:solidFill>
              <a:latin typeface="Source Sans Pro Light"/>
              <a:ea typeface="Source Sans Pro Light"/>
              <a:cs typeface="Source Sans Pro Light"/>
              <a:sym typeface="Source Sans Pro Light"/>
            </a:endParaRPr>
          </a:p>
        </p:txBody>
      </p:sp>
      <p:grpSp>
        <p:nvGrpSpPr>
          <p:cNvPr id="382" name="Google Shape;382;p52"/>
          <p:cNvGrpSpPr/>
          <p:nvPr/>
        </p:nvGrpSpPr>
        <p:grpSpPr>
          <a:xfrm>
            <a:off x="311700" y="199653"/>
            <a:ext cx="8620650" cy="4722522"/>
            <a:chOff x="311700" y="199653"/>
            <a:chExt cx="8620650" cy="4722522"/>
          </a:xfrm>
        </p:grpSpPr>
        <p:pic>
          <p:nvPicPr>
            <p:cNvPr id="383" name="Google Shape;383;p52"/>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384" name="Google Shape;384;p52"/>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385" name="Google Shape;385;p52"/>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386" name="Google Shape;386;p52"/>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3"/>
          <p:cNvSpPr txBox="1"/>
          <p:nvPr>
            <p:ph type="ctrTitle"/>
          </p:nvPr>
        </p:nvSpPr>
        <p:spPr>
          <a:xfrm>
            <a:off x="123900" y="787375"/>
            <a:ext cx="88497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5000">
                <a:solidFill>
                  <a:srgbClr val="666666"/>
                </a:solidFill>
                <a:latin typeface="Source Sans Pro Light"/>
                <a:ea typeface="Source Sans Pro Light"/>
                <a:cs typeface="Source Sans Pro Light"/>
                <a:sym typeface="Source Sans Pro Light"/>
              </a:rPr>
              <a:t>ES modules import syntax</a:t>
            </a:r>
            <a:endParaRPr sz="5000">
              <a:solidFill>
                <a:srgbClr val="666666"/>
              </a:solidFill>
              <a:latin typeface="Source Sans Pro Light"/>
              <a:ea typeface="Source Sans Pro Light"/>
              <a:cs typeface="Source Sans Pro Light"/>
              <a:sym typeface="Source Sans Pro Light"/>
            </a:endParaRPr>
          </a:p>
        </p:txBody>
      </p:sp>
      <p:pic>
        <p:nvPicPr>
          <p:cNvPr id="392" name="Google Shape;392;p53"/>
          <p:cNvPicPr preferRelativeResize="0"/>
          <p:nvPr/>
        </p:nvPicPr>
        <p:blipFill>
          <a:blip r:embed="rId3">
            <a:alphaModFix/>
          </a:blip>
          <a:stretch>
            <a:fillRect/>
          </a:stretch>
        </p:blipFill>
        <p:spPr>
          <a:xfrm>
            <a:off x="588225" y="1606175"/>
            <a:ext cx="8161899" cy="2120600"/>
          </a:xfrm>
          <a:prstGeom prst="rect">
            <a:avLst/>
          </a:prstGeom>
          <a:noFill/>
          <a:ln>
            <a:noFill/>
          </a:ln>
        </p:spPr>
      </p:pic>
      <p:grpSp>
        <p:nvGrpSpPr>
          <p:cNvPr id="393" name="Google Shape;393;p53"/>
          <p:cNvGrpSpPr/>
          <p:nvPr/>
        </p:nvGrpSpPr>
        <p:grpSpPr>
          <a:xfrm>
            <a:off x="311700" y="199653"/>
            <a:ext cx="8620650" cy="4722522"/>
            <a:chOff x="311700" y="199653"/>
            <a:chExt cx="8620650" cy="4722522"/>
          </a:xfrm>
        </p:grpSpPr>
        <p:pic>
          <p:nvPicPr>
            <p:cNvPr id="394" name="Google Shape;394;p53"/>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395" name="Google Shape;395;p53"/>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396" name="Google Shape;396;p53"/>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397" name="Google Shape;397;p53"/>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4"/>
          <p:cNvSpPr txBox="1"/>
          <p:nvPr>
            <p:ph type="ctrTitle"/>
          </p:nvPr>
        </p:nvSpPr>
        <p:spPr>
          <a:xfrm>
            <a:off x="123900" y="787375"/>
            <a:ext cx="88497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5000">
                <a:solidFill>
                  <a:srgbClr val="666666"/>
                </a:solidFill>
                <a:latin typeface="Source Sans Pro Light"/>
                <a:ea typeface="Source Sans Pro Light"/>
                <a:cs typeface="Source Sans Pro Light"/>
                <a:sym typeface="Source Sans Pro Light"/>
              </a:rPr>
              <a:t>ES modules import syntax</a:t>
            </a:r>
            <a:endParaRPr sz="5000">
              <a:solidFill>
                <a:srgbClr val="666666"/>
              </a:solidFill>
              <a:latin typeface="Source Sans Pro Light"/>
              <a:ea typeface="Source Sans Pro Light"/>
              <a:cs typeface="Source Sans Pro Light"/>
              <a:sym typeface="Source Sans Pro Light"/>
            </a:endParaRPr>
          </a:p>
        </p:txBody>
      </p:sp>
      <p:sp>
        <p:nvSpPr>
          <p:cNvPr id="403" name="Google Shape;403;p54"/>
          <p:cNvSpPr txBox="1"/>
          <p:nvPr>
            <p:ph idx="1" type="subTitle"/>
          </p:nvPr>
        </p:nvSpPr>
        <p:spPr>
          <a:xfrm>
            <a:off x="123900" y="1617900"/>
            <a:ext cx="8896200" cy="9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200">
                <a:solidFill>
                  <a:srgbClr val="666666"/>
                </a:solidFill>
                <a:latin typeface="Source Sans Pro Light"/>
                <a:ea typeface="Source Sans Pro Light"/>
                <a:cs typeface="Source Sans Pro Light"/>
                <a:sym typeface="Source Sans Pro Light"/>
              </a:rPr>
              <a:t>Deno consente di importare dal Web utilizzando la sintassi degli ES modules, proprio come lo standard propone.</a:t>
            </a:r>
            <a:endParaRPr sz="22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800">
              <a:solidFill>
                <a:srgbClr val="666666"/>
              </a:solidFill>
              <a:latin typeface="Quicksand"/>
              <a:ea typeface="Quicksand"/>
              <a:cs typeface="Quicksand"/>
              <a:sym typeface="Quicksand"/>
            </a:endParaRPr>
          </a:p>
        </p:txBody>
      </p:sp>
      <p:sp>
        <p:nvSpPr>
          <p:cNvPr id="404" name="Google Shape;404;p54"/>
          <p:cNvSpPr txBox="1"/>
          <p:nvPr>
            <p:ph idx="1" type="subTitle"/>
          </p:nvPr>
        </p:nvSpPr>
        <p:spPr>
          <a:xfrm>
            <a:off x="123900" y="2595600"/>
            <a:ext cx="8849700" cy="1415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Memorizza nella cache le dipendenze dopo averle recuperate la prima volta;</a:t>
            </a:r>
            <a:endParaRPr sz="20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Le dipendenze possono essere condivise tra progetti;</a:t>
            </a:r>
            <a:endParaRPr sz="20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Importazione da path espliciti o url;</a:t>
            </a:r>
            <a:endParaRPr sz="20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Esplicita necessità di indicare le estensioni degli import.</a:t>
            </a:r>
            <a:endParaRPr sz="2000">
              <a:solidFill>
                <a:srgbClr val="666666"/>
              </a:solidFill>
              <a:latin typeface="Source Sans Pro Light"/>
              <a:ea typeface="Source Sans Pro Light"/>
              <a:cs typeface="Source Sans Pro Light"/>
              <a:sym typeface="Source Sans Pro Light"/>
            </a:endParaRPr>
          </a:p>
        </p:txBody>
      </p:sp>
      <p:grpSp>
        <p:nvGrpSpPr>
          <p:cNvPr id="405" name="Google Shape;405;p54"/>
          <p:cNvGrpSpPr/>
          <p:nvPr/>
        </p:nvGrpSpPr>
        <p:grpSpPr>
          <a:xfrm>
            <a:off x="311700" y="199653"/>
            <a:ext cx="8620650" cy="4722522"/>
            <a:chOff x="311700" y="199653"/>
            <a:chExt cx="8620650" cy="4722522"/>
          </a:xfrm>
        </p:grpSpPr>
        <p:pic>
          <p:nvPicPr>
            <p:cNvPr id="406" name="Google Shape;406;p54"/>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407" name="Google Shape;407;p54"/>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408" name="Google Shape;408;p54"/>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409" name="Google Shape;409;p54"/>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type="ctrTitle"/>
          </p:nvPr>
        </p:nvSpPr>
        <p:spPr>
          <a:xfrm>
            <a:off x="123900" y="787375"/>
            <a:ext cx="88497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5000">
                <a:solidFill>
                  <a:srgbClr val="666666"/>
                </a:solidFill>
                <a:latin typeface="Source Sans Pro Light"/>
                <a:ea typeface="Source Sans Pro Light"/>
                <a:cs typeface="Source Sans Pro Light"/>
                <a:sym typeface="Source Sans Pro Light"/>
              </a:rPr>
              <a:t>Decentralized Packages</a:t>
            </a:r>
            <a:endParaRPr sz="5000">
              <a:solidFill>
                <a:srgbClr val="666666"/>
              </a:solidFill>
              <a:latin typeface="Source Sans Pro Light"/>
              <a:ea typeface="Source Sans Pro Light"/>
              <a:cs typeface="Source Sans Pro Light"/>
              <a:sym typeface="Source Sans Pro Light"/>
            </a:endParaRPr>
          </a:p>
        </p:txBody>
      </p:sp>
      <p:sp>
        <p:nvSpPr>
          <p:cNvPr id="415" name="Google Shape;415;p55"/>
          <p:cNvSpPr txBox="1"/>
          <p:nvPr>
            <p:ph idx="1" type="subTitle"/>
          </p:nvPr>
        </p:nvSpPr>
        <p:spPr>
          <a:xfrm>
            <a:off x="123900" y="1541700"/>
            <a:ext cx="8896200" cy="120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200">
                <a:solidFill>
                  <a:srgbClr val="666666"/>
                </a:solidFill>
                <a:latin typeface="Source Sans Pro Light"/>
                <a:ea typeface="Source Sans Pro Light"/>
                <a:cs typeface="Source Sans Pro Light"/>
                <a:sym typeface="Source Sans Pro Light"/>
              </a:rPr>
              <a:t>Non è presente alcuna centralizzazione dei packages, che possono essere importati direttamente via url, senza passare da file di configurazione o folder specifici.</a:t>
            </a:r>
            <a:endParaRPr sz="22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2200">
              <a:solidFill>
                <a:srgbClr val="666666"/>
              </a:solidFill>
              <a:latin typeface="Source Sans Pro Light"/>
              <a:ea typeface="Source Sans Pro Light"/>
              <a:cs typeface="Source Sans Pro Light"/>
              <a:sym typeface="Source Sans Pro Light"/>
            </a:endParaRPr>
          </a:p>
        </p:txBody>
      </p:sp>
      <p:sp>
        <p:nvSpPr>
          <p:cNvPr id="416" name="Google Shape;416;p55"/>
          <p:cNvSpPr txBox="1"/>
          <p:nvPr>
            <p:ph idx="1" type="subTitle"/>
          </p:nvPr>
        </p:nvSpPr>
        <p:spPr>
          <a:xfrm>
            <a:off x="141075" y="2745400"/>
            <a:ext cx="4384200" cy="15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000">
                <a:solidFill>
                  <a:srgbClr val="666666"/>
                </a:solidFill>
                <a:latin typeface="Source Sans Pro Light"/>
                <a:ea typeface="Source Sans Pro Light"/>
                <a:cs typeface="Source Sans Pro Light"/>
                <a:sym typeface="Source Sans Pro Light"/>
              </a:rPr>
              <a:t>Con Deno non si è dipendenti ad un servizio centralizzato come NPM ma avremo la possibilità di importare da qualunque url. </a:t>
            </a:r>
            <a:br>
              <a:rPr lang="it" sz="1800">
                <a:solidFill>
                  <a:srgbClr val="666666"/>
                </a:solidFill>
                <a:latin typeface="Quicksand"/>
                <a:ea typeface="Quicksand"/>
                <a:cs typeface="Quicksand"/>
                <a:sym typeface="Quicksand"/>
              </a:rPr>
            </a:br>
            <a:endParaRPr sz="1800">
              <a:solidFill>
                <a:srgbClr val="666666"/>
              </a:solidFill>
              <a:latin typeface="Quicksand"/>
              <a:ea typeface="Quicksand"/>
              <a:cs typeface="Quicksand"/>
              <a:sym typeface="Quicksand"/>
            </a:endParaRPr>
          </a:p>
          <a:p>
            <a:pPr indent="0" lvl="0" marL="0" rtl="0" algn="l">
              <a:spcBef>
                <a:spcPts val="0"/>
              </a:spcBef>
              <a:spcAft>
                <a:spcPts val="0"/>
              </a:spcAft>
              <a:buNone/>
            </a:pPr>
            <a:r>
              <a:t/>
            </a:r>
            <a:endParaRPr sz="1800">
              <a:solidFill>
                <a:srgbClr val="666666"/>
              </a:solidFill>
              <a:latin typeface="Quicksand"/>
              <a:ea typeface="Quicksand"/>
              <a:cs typeface="Quicksand"/>
              <a:sym typeface="Quicksand"/>
            </a:endParaRPr>
          </a:p>
        </p:txBody>
      </p:sp>
      <p:sp>
        <p:nvSpPr>
          <p:cNvPr id="417" name="Google Shape;417;p55"/>
          <p:cNvSpPr txBox="1"/>
          <p:nvPr>
            <p:ph idx="1" type="subTitle"/>
          </p:nvPr>
        </p:nvSpPr>
        <p:spPr>
          <a:xfrm>
            <a:off x="4195200" y="2728625"/>
            <a:ext cx="4948800" cy="1362600"/>
          </a:xfrm>
          <a:prstGeom prst="rect">
            <a:avLst/>
          </a:prstGeom>
        </p:spPr>
        <p:txBody>
          <a:bodyPr anchorCtr="0" anchor="t" bIns="91425" lIns="91425" spcFirstLastPara="1" rIns="91425" wrap="square" tIns="91425">
            <a:noAutofit/>
          </a:bodyPr>
          <a:lstStyle/>
          <a:p>
            <a:pPr indent="-330200" lvl="0" marL="457200" marR="215900" rtl="0" algn="l">
              <a:lnSpc>
                <a:spcPct val="100000"/>
              </a:lnSpc>
              <a:spcBef>
                <a:spcPts val="800"/>
              </a:spcBef>
              <a:spcAft>
                <a:spcPts val="0"/>
              </a:spcAft>
              <a:buClr>
                <a:srgbClr val="666666"/>
              </a:buClr>
              <a:buSzPts val="1600"/>
              <a:buChar char="●"/>
            </a:pPr>
            <a:r>
              <a:rPr lang="it" sz="1300" u="sng">
                <a:solidFill>
                  <a:schemeClr val="hlink"/>
                </a:solidFill>
                <a:highlight>
                  <a:srgbClr val="FFFFFF"/>
                </a:highlight>
                <a:latin typeface="Roboto Mono"/>
                <a:ea typeface="Roboto Mono"/>
                <a:cs typeface="Roboto Mono"/>
                <a:sym typeface="Roboto Mono"/>
                <a:hlinkClick r:id="rId3"/>
              </a:rPr>
              <a:t>https://deno.land/st</a:t>
            </a:r>
            <a:r>
              <a:rPr lang="it" sz="1300" u="sng">
                <a:solidFill>
                  <a:schemeClr val="hlink"/>
                </a:solidFill>
                <a:highlight>
                  <a:srgbClr val="FFFFFF"/>
                </a:highlight>
                <a:latin typeface="Roboto Mono"/>
                <a:ea typeface="Roboto Mono"/>
                <a:cs typeface="Roboto Mono"/>
                <a:sym typeface="Roboto Mono"/>
                <a:hlinkClick r:id="rId4"/>
              </a:rPr>
              <a:t>d</a:t>
            </a:r>
            <a:r>
              <a:rPr lang="it" sz="1300">
                <a:solidFill>
                  <a:srgbClr val="666666"/>
                </a:solidFill>
                <a:highlight>
                  <a:srgbClr val="FFFFFF"/>
                </a:highlight>
                <a:latin typeface="Roboto Mono"/>
                <a:ea typeface="Roboto Mono"/>
                <a:cs typeface="Roboto Mono"/>
                <a:sym typeface="Roboto Mono"/>
              </a:rPr>
              <a:t> </a:t>
            </a:r>
            <a:r>
              <a:rPr lang="it" sz="1100">
                <a:solidFill>
                  <a:srgbClr val="666666"/>
                </a:solidFill>
                <a:highlight>
                  <a:srgbClr val="FFFFFF"/>
                </a:highlight>
                <a:latin typeface="Roboto Mono"/>
                <a:ea typeface="Roboto Mono"/>
                <a:cs typeface="Roboto Mono"/>
                <a:sym typeface="Roboto Mono"/>
              </a:rPr>
              <a:t>(Standard Library)</a:t>
            </a:r>
            <a:endParaRPr sz="1100">
              <a:solidFill>
                <a:srgbClr val="666666"/>
              </a:solidFill>
              <a:highlight>
                <a:srgbClr val="FFFFFF"/>
              </a:highlight>
              <a:latin typeface="Roboto Mono"/>
              <a:ea typeface="Roboto Mono"/>
              <a:cs typeface="Roboto Mono"/>
              <a:sym typeface="Roboto Mono"/>
            </a:endParaRPr>
          </a:p>
          <a:p>
            <a:pPr indent="-330200" lvl="0" marL="457200" marR="215900" rtl="0" algn="l">
              <a:lnSpc>
                <a:spcPct val="100000"/>
              </a:lnSpc>
              <a:spcBef>
                <a:spcPts val="0"/>
              </a:spcBef>
              <a:spcAft>
                <a:spcPts val="0"/>
              </a:spcAft>
              <a:buClr>
                <a:srgbClr val="666666"/>
              </a:buClr>
              <a:buSzPts val="1600"/>
              <a:buFont typeface="Roboto Mono"/>
              <a:buChar char="●"/>
            </a:pPr>
            <a:r>
              <a:rPr lang="it" sz="1300" u="sng">
                <a:solidFill>
                  <a:schemeClr val="hlink"/>
                </a:solidFill>
                <a:highlight>
                  <a:srgbClr val="FFFFFF"/>
                </a:highlight>
                <a:latin typeface="Roboto Mono"/>
                <a:ea typeface="Roboto Mono"/>
                <a:cs typeface="Roboto Mono"/>
                <a:sym typeface="Roboto Mono"/>
                <a:hlinkClick r:id="rId5"/>
              </a:rPr>
              <a:t>https://deno.land/x</a:t>
            </a:r>
            <a:r>
              <a:rPr lang="it" sz="1100">
                <a:solidFill>
                  <a:srgbClr val="666666"/>
                </a:solidFill>
                <a:highlight>
                  <a:srgbClr val="FFFFFF"/>
                </a:highlight>
                <a:latin typeface="Roboto Mono"/>
                <a:ea typeface="Roboto Mono"/>
                <a:cs typeface="Roboto Mono"/>
                <a:sym typeface="Roboto Mono"/>
              </a:rPr>
              <a:t> (Third Party Module)</a:t>
            </a:r>
            <a:br>
              <a:rPr lang="it" sz="1100">
                <a:solidFill>
                  <a:srgbClr val="666666"/>
                </a:solidFill>
                <a:highlight>
                  <a:srgbClr val="FFFFFF"/>
                </a:highlight>
                <a:latin typeface="Roboto Mono"/>
                <a:ea typeface="Roboto Mono"/>
                <a:cs typeface="Roboto Mono"/>
                <a:sym typeface="Roboto Mono"/>
              </a:rPr>
            </a:br>
            <a:br>
              <a:rPr lang="it" sz="1100">
                <a:solidFill>
                  <a:srgbClr val="666666"/>
                </a:solidFill>
                <a:highlight>
                  <a:srgbClr val="FFFFFF"/>
                </a:highlight>
                <a:latin typeface="Roboto Mono"/>
                <a:ea typeface="Roboto Mono"/>
                <a:cs typeface="Roboto Mono"/>
                <a:sym typeface="Roboto Mono"/>
              </a:rPr>
            </a:br>
            <a:br>
              <a:rPr lang="it" sz="1100">
                <a:solidFill>
                  <a:srgbClr val="666666"/>
                </a:solidFill>
                <a:highlight>
                  <a:srgbClr val="FFFFFF"/>
                </a:highlight>
                <a:latin typeface="Roboto Mono"/>
                <a:ea typeface="Roboto Mono"/>
                <a:cs typeface="Roboto Mono"/>
                <a:sym typeface="Roboto Mono"/>
              </a:rPr>
            </a:br>
            <a:r>
              <a:rPr lang="it" sz="1100">
                <a:solidFill>
                  <a:srgbClr val="666666"/>
                </a:solidFill>
                <a:highlight>
                  <a:srgbClr val="FFFFFF"/>
                </a:highlight>
                <a:latin typeface="Roboto Mono"/>
                <a:ea typeface="Roboto Mono"/>
                <a:cs typeface="Roboto Mono"/>
                <a:sym typeface="Roboto Mono"/>
              </a:rPr>
              <a:t>https://deno.land/x/MODULE_NAME@BRANCH/SCRIPT.ts</a:t>
            </a:r>
            <a:endParaRPr sz="1100">
              <a:solidFill>
                <a:srgbClr val="666666"/>
              </a:solidFill>
              <a:highlight>
                <a:srgbClr val="FFFFFF"/>
              </a:highlight>
              <a:latin typeface="Roboto Mono"/>
              <a:ea typeface="Roboto Mono"/>
              <a:cs typeface="Roboto Mono"/>
              <a:sym typeface="Roboto Mono"/>
            </a:endParaRPr>
          </a:p>
        </p:txBody>
      </p:sp>
      <p:grpSp>
        <p:nvGrpSpPr>
          <p:cNvPr id="418" name="Google Shape;418;p55"/>
          <p:cNvGrpSpPr/>
          <p:nvPr/>
        </p:nvGrpSpPr>
        <p:grpSpPr>
          <a:xfrm>
            <a:off x="311700" y="199653"/>
            <a:ext cx="8620650" cy="4722522"/>
            <a:chOff x="311700" y="199653"/>
            <a:chExt cx="8620650" cy="4722522"/>
          </a:xfrm>
        </p:grpSpPr>
        <p:pic>
          <p:nvPicPr>
            <p:cNvPr id="419" name="Google Shape;419;p55"/>
            <p:cNvPicPr preferRelativeResize="0"/>
            <p:nvPr/>
          </p:nvPicPr>
          <p:blipFill>
            <a:blip r:embed="rId6">
              <a:alphaModFix/>
            </a:blip>
            <a:stretch>
              <a:fillRect/>
            </a:stretch>
          </p:blipFill>
          <p:spPr>
            <a:xfrm>
              <a:off x="311700" y="220475"/>
              <a:ext cx="1399152" cy="410999"/>
            </a:xfrm>
            <a:prstGeom prst="rect">
              <a:avLst/>
            </a:prstGeom>
            <a:noFill/>
            <a:ln>
              <a:noFill/>
            </a:ln>
          </p:spPr>
        </p:pic>
        <p:pic>
          <p:nvPicPr>
            <p:cNvPr id="420" name="Google Shape;420;p55"/>
            <p:cNvPicPr preferRelativeResize="0"/>
            <p:nvPr/>
          </p:nvPicPr>
          <p:blipFill>
            <a:blip r:embed="rId7">
              <a:alphaModFix amt="20000"/>
            </a:blip>
            <a:stretch>
              <a:fillRect/>
            </a:stretch>
          </p:blipFill>
          <p:spPr>
            <a:xfrm>
              <a:off x="8583075" y="199653"/>
              <a:ext cx="286400" cy="452642"/>
            </a:xfrm>
            <a:prstGeom prst="rect">
              <a:avLst/>
            </a:prstGeom>
            <a:noFill/>
            <a:ln>
              <a:noFill/>
            </a:ln>
          </p:spPr>
        </p:pic>
        <p:sp>
          <p:nvSpPr>
            <p:cNvPr id="421" name="Google Shape;421;p55"/>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422" name="Google Shape;422;p55"/>
            <p:cNvPicPr preferRelativeResize="0"/>
            <p:nvPr/>
          </p:nvPicPr>
          <p:blipFill>
            <a:blip r:embed="rId8">
              <a:alphaModFix amt="20000"/>
            </a:blip>
            <a:stretch>
              <a:fillRect/>
            </a:stretch>
          </p:blipFill>
          <p:spPr>
            <a:xfrm>
              <a:off x="311700" y="4405214"/>
              <a:ext cx="286399" cy="44172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56"/>
          <p:cNvPicPr preferRelativeResize="0"/>
          <p:nvPr/>
        </p:nvPicPr>
        <p:blipFill>
          <a:blip r:embed="rId3">
            <a:alphaModFix/>
          </a:blip>
          <a:stretch>
            <a:fillRect/>
          </a:stretch>
        </p:blipFill>
        <p:spPr>
          <a:xfrm>
            <a:off x="1559100" y="1212350"/>
            <a:ext cx="6077599" cy="3177200"/>
          </a:xfrm>
          <a:prstGeom prst="rect">
            <a:avLst/>
          </a:prstGeom>
          <a:noFill/>
          <a:ln>
            <a:noFill/>
          </a:ln>
        </p:spPr>
      </p:pic>
      <p:sp>
        <p:nvSpPr>
          <p:cNvPr id="428" name="Google Shape;428;p56"/>
          <p:cNvSpPr txBox="1"/>
          <p:nvPr>
            <p:ph type="ctrTitle"/>
          </p:nvPr>
        </p:nvSpPr>
        <p:spPr>
          <a:xfrm>
            <a:off x="123900" y="711175"/>
            <a:ext cx="88497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5000">
                <a:solidFill>
                  <a:srgbClr val="666666"/>
                </a:solidFill>
                <a:latin typeface="Source Sans Pro Light"/>
                <a:ea typeface="Source Sans Pro Light"/>
                <a:cs typeface="Source Sans Pro Light"/>
                <a:sym typeface="Source Sans Pro Light"/>
              </a:rPr>
              <a:t>TypeScript works natively</a:t>
            </a:r>
            <a:endParaRPr sz="5000">
              <a:solidFill>
                <a:srgbClr val="666666"/>
              </a:solidFill>
              <a:latin typeface="Source Sans Pro Light"/>
              <a:ea typeface="Source Sans Pro Light"/>
              <a:cs typeface="Source Sans Pro Light"/>
              <a:sym typeface="Source Sans Pro Light"/>
            </a:endParaRPr>
          </a:p>
        </p:txBody>
      </p:sp>
      <p:sp>
        <p:nvSpPr>
          <p:cNvPr id="429" name="Google Shape;429;p56"/>
          <p:cNvSpPr txBox="1"/>
          <p:nvPr>
            <p:ph idx="1" type="subTitle"/>
          </p:nvPr>
        </p:nvSpPr>
        <p:spPr>
          <a:xfrm>
            <a:off x="123900" y="4132500"/>
            <a:ext cx="8896200" cy="41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1200" u="sng">
                <a:solidFill>
                  <a:schemeClr val="hlink"/>
                </a:solidFill>
                <a:latin typeface="Source Sans Pro Light"/>
                <a:ea typeface="Source Sans Pro Light"/>
                <a:cs typeface="Source Sans Pro Light"/>
                <a:sym typeface="Source Sans Pro Light"/>
                <a:hlinkClick r:id="rId4"/>
              </a:rPr>
              <a:t>https://stackoverflow.com/questions/53428120/deno-vs-ts-node-whats-the-difference</a:t>
            </a:r>
            <a:endParaRPr sz="1200">
              <a:solidFill>
                <a:srgbClr val="666666"/>
              </a:solidFill>
              <a:latin typeface="Source Sans Pro Light"/>
              <a:ea typeface="Source Sans Pro Light"/>
              <a:cs typeface="Source Sans Pro Light"/>
              <a:sym typeface="Source Sans Pro Light"/>
            </a:endParaRPr>
          </a:p>
        </p:txBody>
      </p:sp>
      <p:grpSp>
        <p:nvGrpSpPr>
          <p:cNvPr id="430" name="Google Shape;430;p56"/>
          <p:cNvGrpSpPr/>
          <p:nvPr/>
        </p:nvGrpSpPr>
        <p:grpSpPr>
          <a:xfrm>
            <a:off x="311700" y="199653"/>
            <a:ext cx="8620650" cy="4722522"/>
            <a:chOff x="311700" y="199653"/>
            <a:chExt cx="8620650" cy="4722522"/>
          </a:xfrm>
        </p:grpSpPr>
        <p:pic>
          <p:nvPicPr>
            <p:cNvPr id="431" name="Google Shape;431;p56"/>
            <p:cNvPicPr preferRelativeResize="0"/>
            <p:nvPr/>
          </p:nvPicPr>
          <p:blipFill>
            <a:blip r:embed="rId5">
              <a:alphaModFix/>
            </a:blip>
            <a:stretch>
              <a:fillRect/>
            </a:stretch>
          </p:blipFill>
          <p:spPr>
            <a:xfrm>
              <a:off x="311700" y="220475"/>
              <a:ext cx="1399152" cy="410999"/>
            </a:xfrm>
            <a:prstGeom prst="rect">
              <a:avLst/>
            </a:prstGeom>
            <a:noFill/>
            <a:ln>
              <a:noFill/>
            </a:ln>
          </p:spPr>
        </p:pic>
        <p:pic>
          <p:nvPicPr>
            <p:cNvPr id="432" name="Google Shape;432;p56"/>
            <p:cNvPicPr preferRelativeResize="0"/>
            <p:nvPr/>
          </p:nvPicPr>
          <p:blipFill>
            <a:blip r:embed="rId6">
              <a:alphaModFix amt="20000"/>
            </a:blip>
            <a:stretch>
              <a:fillRect/>
            </a:stretch>
          </p:blipFill>
          <p:spPr>
            <a:xfrm>
              <a:off x="8583075" y="199653"/>
              <a:ext cx="286400" cy="452642"/>
            </a:xfrm>
            <a:prstGeom prst="rect">
              <a:avLst/>
            </a:prstGeom>
            <a:noFill/>
            <a:ln>
              <a:noFill/>
            </a:ln>
          </p:spPr>
        </p:pic>
        <p:sp>
          <p:nvSpPr>
            <p:cNvPr id="433" name="Google Shape;433;p56"/>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434" name="Google Shape;434;p56"/>
            <p:cNvPicPr preferRelativeResize="0"/>
            <p:nvPr/>
          </p:nvPicPr>
          <p:blipFill>
            <a:blip r:embed="rId7">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7"/>
          <p:cNvSpPr txBox="1"/>
          <p:nvPr>
            <p:ph type="ctrTitle"/>
          </p:nvPr>
        </p:nvSpPr>
        <p:spPr>
          <a:xfrm>
            <a:off x="123900" y="787375"/>
            <a:ext cx="88497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5000">
                <a:solidFill>
                  <a:srgbClr val="666666"/>
                </a:solidFill>
                <a:latin typeface="Source Sans Pro Light"/>
                <a:ea typeface="Source Sans Pro Light"/>
                <a:cs typeface="Source Sans Pro Light"/>
                <a:sym typeface="Source Sans Pro Light"/>
              </a:rPr>
              <a:t>TypeScript works natively</a:t>
            </a:r>
            <a:endParaRPr sz="5000">
              <a:solidFill>
                <a:srgbClr val="666666"/>
              </a:solidFill>
              <a:latin typeface="Source Sans Pro Light"/>
              <a:ea typeface="Source Sans Pro Light"/>
              <a:cs typeface="Source Sans Pro Light"/>
              <a:sym typeface="Source Sans Pro Light"/>
            </a:endParaRPr>
          </a:p>
        </p:txBody>
      </p:sp>
      <p:sp>
        <p:nvSpPr>
          <p:cNvPr id="440" name="Google Shape;440;p57"/>
          <p:cNvSpPr txBox="1"/>
          <p:nvPr>
            <p:ph idx="1" type="subTitle"/>
          </p:nvPr>
        </p:nvSpPr>
        <p:spPr>
          <a:xfrm>
            <a:off x="100650" y="1554075"/>
            <a:ext cx="8896200" cy="9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200">
                <a:solidFill>
                  <a:srgbClr val="666666"/>
                </a:solidFill>
                <a:latin typeface="Source Sans Pro Light"/>
                <a:ea typeface="Source Sans Pro Light"/>
                <a:cs typeface="Source Sans Pro Light"/>
                <a:sym typeface="Source Sans Pro Light"/>
              </a:rPr>
              <a:t>Deno supporta TypeScript </a:t>
            </a:r>
            <a:r>
              <a:rPr i="1" lang="it" sz="2200">
                <a:solidFill>
                  <a:srgbClr val="666666"/>
                </a:solidFill>
                <a:latin typeface="Source Sans Pro Light"/>
                <a:ea typeface="Source Sans Pro Light"/>
                <a:cs typeface="Source Sans Pro Light"/>
                <a:sym typeface="Source Sans Pro Light"/>
              </a:rPr>
              <a:t>by design</a:t>
            </a:r>
            <a:r>
              <a:rPr lang="it" sz="2200">
                <a:solidFill>
                  <a:srgbClr val="666666"/>
                </a:solidFill>
                <a:latin typeface="Source Sans Pro Light"/>
                <a:ea typeface="Source Sans Pro Light"/>
                <a:cs typeface="Source Sans Pro Light"/>
                <a:sym typeface="Source Sans Pro Light"/>
              </a:rPr>
              <a:t>.</a:t>
            </a:r>
            <a:endParaRPr sz="22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None/>
            </a:pPr>
            <a:r>
              <a:rPr lang="it" sz="2200">
                <a:solidFill>
                  <a:srgbClr val="666666"/>
                </a:solidFill>
                <a:latin typeface="Source Sans Pro Light"/>
                <a:ea typeface="Source Sans Pro Light"/>
                <a:cs typeface="Source Sans Pro Light"/>
                <a:sym typeface="Source Sans Pro Light"/>
              </a:rPr>
              <a:t>Non è necessario impostare o configurare nulla.</a:t>
            </a:r>
            <a:endParaRPr sz="1800">
              <a:solidFill>
                <a:srgbClr val="666666"/>
              </a:solidFill>
              <a:latin typeface="Quicksand"/>
              <a:ea typeface="Quicksand"/>
              <a:cs typeface="Quicksand"/>
              <a:sym typeface="Quicksand"/>
            </a:endParaRPr>
          </a:p>
        </p:txBody>
      </p:sp>
      <p:sp>
        <p:nvSpPr>
          <p:cNvPr id="441" name="Google Shape;441;p57"/>
          <p:cNvSpPr txBox="1"/>
          <p:nvPr>
            <p:ph idx="1" type="subTitle"/>
          </p:nvPr>
        </p:nvSpPr>
        <p:spPr>
          <a:xfrm>
            <a:off x="311700" y="2527475"/>
            <a:ext cx="4814100" cy="15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000">
                <a:solidFill>
                  <a:srgbClr val="666666"/>
                </a:solidFill>
                <a:latin typeface="Source Sans Pro Light"/>
                <a:ea typeface="Source Sans Pro Light"/>
                <a:cs typeface="Source Sans Pro Light"/>
                <a:sym typeface="Source Sans Pro Light"/>
              </a:rPr>
              <a:t>Puoi assolutamente scrivere il normale codice JavaScript con Deno, ma se lo desideri, puoi anche passare a TypeScript in qualsiasi momento, poiché il compilatore TypeScript è integrato in Deno.</a:t>
            </a:r>
            <a:endParaRPr sz="2000">
              <a:solidFill>
                <a:srgbClr val="666666"/>
              </a:solidFill>
              <a:latin typeface="Source Sans Pro Light"/>
              <a:ea typeface="Source Sans Pro Light"/>
              <a:cs typeface="Source Sans Pro Light"/>
              <a:sym typeface="Source Sans Pro Light"/>
            </a:endParaRPr>
          </a:p>
        </p:txBody>
      </p:sp>
      <p:pic>
        <p:nvPicPr>
          <p:cNvPr descr="How to gradually migrate a large React codebase to TypeScript" id="442" name="Google Shape;442;p57"/>
          <p:cNvPicPr preferRelativeResize="0"/>
          <p:nvPr/>
        </p:nvPicPr>
        <p:blipFill>
          <a:blip r:embed="rId3">
            <a:alphaModFix/>
          </a:blip>
          <a:stretch>
            <a:fillRect/>
          </a:stretch>
        </p:blipFill>
        <p:spPr>
          <a:xfrm>
            <a:off x="5704350" y="2555599"/>
            <a:ext cx="2917601" cy="1455750"/>
          </a:xfrm>
          <a:prstGeom prst="rect">
            <a:avLst/>
          </a:prstGeom>
          <a:noFill/>
          <a:ln>
            <a:noFill/>
          </a:ln>
        </p:spPr>
      </p:pic>
      <p:grpSp>
        <p:nvGrpSpPr>
          <p:cNvPr id="443" name="Google Shape;443;p57"/>
          <p:cNvGrpSpPr/>
          <p:nvPr/>
        </p:nvGrpSpPr>
        <p:grpSpPr>
          <a:xfrm>
            <a:off x="311700" y="199653"/>
            <a:ext cx="8620650" cy="4722522"/>
            <a:chOff x="311700" y="199653"/>
            <a:chExt cx="8620650" cy="4722522"/>
          </a:xfrm>
        </p:grpSpPr>
        <p:pic>
          <p:nvPicPr>
            <p:cNvPr id="444" name="Google Shape;444;p57"/>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445" name="Google Shape;445;p57"/>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446" name="Google Shape;446;p57"/>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447" name="Google Shape;447;p57"/>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8"/>
          <p:cNvSpPr txBox="1"/>
          <p:nvPr>
            <p:ph type="ctrTitle"/>
          </p:nvPr>
        </p:nvSpPr>
        <p:spPr>
          <a:xfrm>
            <a:off x="123900" y="711175"/>
            <a:ext cx="88497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5000">
                <a:solidFill>
                  <a:srgbClr val="666666"/>
                </a:solidFill>
                <a:latin typeface="Source Sans Pro Light"/>
                <a:ea typeface="Source Sans Pro Light"/>
                <a:cs typeface="Source Sans Pro Light"/>
                <a:sym typeface="Source Sans Pro Light"/>
              </a:rPr>
              <a:t>Tool Chain</a:t>
            </a:r>
            <a:endParaRPr sz="5000">
              <a:solidFill>
                <a:srgbClr val="666666"/>
              </a:solidFill>
              <a:latin typeface="Source Sans Pro Light"/>
              <a:ea typeface="Source Sans Pro Light"/>
              <a:cs typeface="Source Sans Pro Light"/>
              <a:sym typeface="Source Sans Pro Light"/>
            </a:endParaRPr>
          </a:p>
        </p:txBody>
      </p:sp>
      <p:pic>
        <p:nvPicPr>
          <p:cNvPr id="453" name="Google Shape;453;p58"/>
          <p:cNvPicPr preferRelativeResize="0"/>
          <p:nvPr/>
        </p:nvPicPr>
        <p:blipFill>
          <a:blip r:embed="rId3">
            <a:alphaModFix/>
          </a:blip>
          <a:stretch>
            <a:fillRect/>
          </a:stretch>
        </p:blipFill>
        <p:spPr>
          <a:xfrm>
            <a:off x="1974900" y="1282000"/>
            <a:ext cx="5194201" cy="3632900"/>
          </a:xfrm>
          <a:prstGeom prst="rect">
            <a:avLst/>
          </a:prstGeom>
          <a:noFill/>
          <a:ln>
            <a:noFill/>
          </a:ln>
        </p:spPr>
      </p:pic>
      <p:grpSp>
        <p:nvGrpSpPr>
          <p:cNvPr id="454" name="Google Shape;454;p58"/>
          <p:cNvGrpSpPr/>
          <p:nvPr/>
        </p:nvGrpSpPr>
        <p:grpSpPr>
          <a:xfrm>
            <a:off x="311700" y="199653"/>
            <a:ext cx="8620650" cy="4722522"/>
            <a:chOff x="311700" y="199653"/>
            <a:chExt cx="8620650" cy="4722522"/>
          </a:xfrm>
        </p:grpSpPr>
        <p:pic>
          <p:nvPicPr>
            <p:cNvPr id="455" name="Google Shape;455;p58"/>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456" name="Google Shape;456;p58"/>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457" name="Google Shape;457;p58"/>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458" name="Google Shape;458;p58"/>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9"/>
          <p:cNvSpPr txBox="1"/>
          <p:nvPr>
            <p:ph type="ctrTitle"/>
          </p:nvPr>
        </p:nvSpPr>
        <p:spPr>
          <a:xfrm>
            <a:off x="123900" y="711175"/>
            <a:ext cx="88497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5000">
                <a:solidFill>
                  <a:srgbClr val="666666"/>
                </a:solidFill>
                <a:latin typeface="Source Sans Pro Light"/>
                <a:ea typeface="Source Sans Pro Light"/>
                <a:cs typeface="Source Sans Pro Light"/>
                <a:sym typeface="Source Sans Pro Light"/>
              </a:rPr>
              <a:t>Tool Chain</a:t>
            </a:r>
            <a:endParaRPr sz="5000">
              <a:solidFill>
                <a:srgbClr val="666666"/>
              </a:solidFill>
              <a:latin typeface="Source Sans Pro Light"/>
              <a:ea typeface="Source Sans Pro Light"/>
              <a:cs typeface="Source Sans Pro Light"/>
              <a:sym typeface="Source Sans Pro Light"/>
            </a:endParaRPr>
          </a:p>
        </p:txBody>
      </p:sp>
      <p:sp>
        <p:nvSpPr>
          <p:cNvPr id="464" name="Google Shape;464;p59"/>
          <p:cNvSpPr txBox="1"/>
          <p:nvPr>
            <p:ph idx="1" type="subTitle"/>
          </p:nvPr>
        </p:nvSpPr>
        <p:spPr>
          <a:xfrm>
            <a:off x="409000" y="1394100"/>
            <a:ext cx="8523300" cy="8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200">
                <a:solidFill>
                  <a:srgbClr val="666666"/>
                </a:solidFill>
                <a:latin typeface="Source Sans Pro Light"/>
                <a:ea typeface="Source Sans Pro Light"/>
                <a:cs typeface="Source Sans Pro Light"/>
                <a:sym typeface="Source Sans Pro Light"/>
              </a:rPr>
              <a:t>Una caratteristica molto interessante è che Deno porta con sé molti tools che consentono di essere pronto a tutto!</a:t>
            </a:r>
            <a:endParaRPr sz="1800">
              <a:solidFill>
                <a:srgbClr val="666666"/>
              </a:solidFill>
              <a:latin typeface="Quicksand"/>
              <a:ea typeface="Quicksand"/>
              <a:cs typeface="Quicksand"/>
              <a:sym typeface="Quicksand"/>
            </a:endParaRPr>
          </a:p>
        </p:txBody>
      </p:sp>
      <p:sp>
        <p:nvSpPr>
          <p:cNvPr id="465" name="Google Shape;465;p59"/>
          <p:cNvSpPr txBox="1"/>
          <p:nvPr>
            <p:ph idx="1" type="subTitle"/>
          </p:nvPr>
        </p:nvSpPr>
        <p:spPr>
          <a:xfrm>
            <a:off x="981000" y="2278800"/>
            <a:ext cx="4384200" cy="23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000">
                <a:solidFill>
                  <a:srgbClr val="666666"/>
                </a:solidFill>
                <a:latin typeface="Source Sans Pro Light"/>
                <a:ea typeface="Source Sans Pro Light"/>
                <a:cs typeface="Source Sans Pro Light"/>
                <a:sym typeface="Source Sans Pro Light"/>
              </a:rPr>
              <a:t>Deno mette tools a disposizione per:</a:t>
            </a:r>
            <a:endParaRPr sz="20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Formatting;</a:t>
            </a:r>
            <a:endParaRPr sz="20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Testing &amp; Coverage;</a:t>
            </a:r>
            <a:endParaRPr sz="20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Installing;</a:t>
            </a:r>
            <a:endParaRPr sz="20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Shell completition;</a:t>
            </a:r>
            <a:endParaRPr sz="20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Cache management;</a:t>
            </a:r>
            <a:endParaRPr sz="20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Watch for changes;</a:t>
            </a:r>
            <a:endParaRPr sz="20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a:t>
            </a:r>
            <a:endParaRPr sz="2000">
              <a:solidFill>
                <a:srgbClr val="666666"/>
              </a:solidFill>
              <a:latin typeface="Source Sans Pro Light"/>
              <a:ea typeface="Source Sans Pro Light"/>
              <a:cs typeface="Source Sans Pro Light"/>
              <a:sym typeface="Source Sans Pro Light"/>
            </a:endParaRPr>
          </a:p>
        </p:txBody>
      </p:sp>
      <p:pic>
        <p:nvPicPr>
          <p:cNvPr id="466" name="Google Shape;466;p59"/>
          <p:cNvPicPr preferRelativeResize="0"/>
          <p:nvPr/>
        </p:nvPicPr>
        <p:blipFill>
          <a:blip r:embed="rId3">
            <a:alphaModFix/>
          </a:blip>
          <a:stretch>
            <a:fillRect/>
          </a:stretch>
        </p:blipFill>
        <p:spPr>
          <a:xfrm>
            <a:off x="5786625" y="2176450"/>
            <a:ext cx="2232800" cy="2232800"/>
          </a:xfrm>
          <a:prstGeom prst="rect">
            <a:avLst/>
          </a:prstGeom>
          <a:noFill/>
          <a:ln>
            <a:noFill/>
          </a:ln>
        </p:spPr>
      </p:pic>
      <p:grpSp>
        <p:nvGrpSpPr>
          <p:cNvPr id="467" name="Google Shape;467;p59"/>
          <p:cNvGrpSpPr/>
          <p:nvPr/>
        </p:nvGrpSpPr>
        <p:grpSpPr>
          <a:xfrm>
            <a:off x="311700" y="199653"/>
            <a:ext cx="8620650" cy="4722522"/>
            <a:chOff x="311700" y="199653"/>
            <a:chExt cx="8620650" cy="4722522"/>
          </a:xfrm>
        </p:grpSpPr>
        <p:pic>
          <p:nvPicPr>
            <p:cNvPr id="468" name="Google Shape;468;p59"/>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469" name="Google Shape;469;p59"/>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470" name="Google Shape;470;p59"/>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471" name="Google Shape;471;p59"/>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33"/>
          <p:cNvPicPr preferRelativeResize="0"/>
          <p:nvPr/>
        </p:nvPicPr>
        <p:blipFill>
          <a:blip r:embed="rId3">
            <a:alphaModFix/>
          </a:blip>
          <a:stretch>
            <a:fillRect/>
          </a:stretch>
        </p:blipFill>
        <p:spPr>
          <a:xfrm>
            <a:off x="-37600" y="0"/>
            <a:ext cx="9181601" cy="5143500"/>
          </a:xfrm>
          <a:prstGeom prst="rect">
            <a:avLst/>
          </a:prstGeom>
          <a:noFill/>
          <a:ln>
            <a:noFill/>
          </a:ln>
        </p:spPr>
      </p:pic>
      <p:pic>
        <p:nvPicPr>
          <p:cNvPr id="149" name="Google Shape;149;p33"/>
          <p:cNvPicPr preferRelativeResize="0"/>
          <p:nvPr/>
        </p:nvPicPr>
        <p:blipFill>
          <a:blip r:embed="rId4">
            <a:alphaModFix/>
          </a:blip>
          <a:stretch>
            <a:fillRect/>
          </a:stretch>
        </p:blipFill>
        <p:spPr>
          <a:xfrm>
            <a:off x="-76200" y="4850"/>
            <a:ext cx="9220200" cy="5138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60"/>
          <p:cNvPicPr preferRelativeResize="0"/>
          <p:nvPr/>
        </p:nvPicPr>
        <p:blipFill>
          <a:blip r:embed="rId3">
            <a:alphaModFix/>
          </a:blip>
          <a:stretch>
            <a:fillRect/>
          </a:stretch>
        </p:blipFill>
        <p:spPr>
          <a:xfrm>
            <a:off x="1136400" y="1193700"/>
            <a:ext cx="6876048" cy="3338051"/>
          </a:xfrm>
          <a:prstGeom prst="rect">
            <a:avLst/>
          </a:prstGeom>
          <a:noFill/>
          <a:ln>
            <a:noFill/>
          </a:ln>
        </p:spPr>
      </p:pic>
      <p:sp>
        <p:nvSpPr>
          <p:cNvPr id="477" name="Google Shape;477;p60"/>
          <p:cNvSpPr txBox="1"/>
          <p:nvPr>
            <p:ph type="ctrTitle"/>
          </p:nvPr>
        </p:nvSpPr>
        <p:spPr>
          <a:xfrm>
            <a:off x="123900" y="711175"/>
            <a:ext cx="88497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5000">
                <a:solidFill>
                  <a:srgbClr val="666666"/>
                </a:solidFill>
                <a:latin typeface="Source Sans Pro Light"/>
                <a:ea typeface="Source Sans Pro Light"/>
                <a:cs typeface="Source Sans Pro Light"/>
                <a:sym typeface="Source Sans Pro Light"/>
              </a:rPr>
              <a:t>Modern ES Features</a:t>
            </a:r>
            <a:endParaRPr sz="5000">
              <a:solidFill>
                <a:srgbClr val="666666"/>
              </a:solidFill>
              <a:latin typeface="Source Sans Pro Light"/>
              <a:ea typeface="Source Sans Pro Light"/>
              <a:cs typeface="Source Sans Pro Light"/>
              <a:sym typeface="Source Sans Pro Light"/>
            </a:endParaRPr>
          </a:p>
        </p:txBody>
      </p:sp>
      <p:grpSp>
        <p:nvGrpSpPr>
          <p:cNvPr id="478" name="Google Shape;478;p60"/>
          <p:cNvGrpSpPr/>
          <p:nvPr/>
        </p:nvGrpSpPr>
        <p:grpSpPr>
          <a:xfrm>
            <a:off x="311700" y="199653"/>
            <a:ext cx="8620650" cy="4722522"/>
            <a:chOff x="311700" y="199653"/>
            <a:chExt cx="8620650" cy="4722522"/>
          </a:xfrm>
        </p:grpSpPr>
        <p:pic>
          <p:nvPicPr>
            <p:cNvPr id="479" name="Google Shape;479;p60"/>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480" name="Google Shape;480;p60"/>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481" name="Google Shape;481;p60"/>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482" name="Google Shape;482;p60"/>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1"/>
          <p:cNvSpPr txBox="1"/>
          <p:nvPr>
            <p:ph type="ctrTitle"/>
          </p:nvPr>
        </p:nvSpPr>
        <p:spPr>
          <a:xfrm>
            <a:off x="123900" y="711175"/>
            <a:ext cx="88497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5000">
                <a:solidFill>
                  <a:srgbClr val="666666"/>
                </a:solidFill>
                <a:latin typeface="Source Sans Pro Light"/>
                <a:ea typeface="Source Sans Pro Light"/>
                <a:cs typeface="Source Sans Pro Light"/>
                <a:sym typeface="Source Sans Pro Light"/>
              </a:rPr>
              <a:t>Modern ES Features</a:t>
            </a:r>
            <a:endParaRPr sz="5000">
              <a:solidFill>
                <a:srgbClr val="666666"/>
              </a:solidFill>
              <a:latin typeface="Source Sans Pro Light"/>
              <a:ea typeface="Source Sans Pro Light"/>
              <a:cs typeface="Source Sans Pro Light"/>
              <a:sym typeface="Source Sans Pro Light"/>
            </a:endParaRPr>
          </a:p>
        </p:txBody>
      </p:sp>
      <p:sp>
        <p:nvSpPr>
          <p:cNvPr id="488" name="Google Shape;488;p61"/>
          <p:cNvSpPr txBox="1"/>
          <p:nvPr>
            <p:ph idx="1" type="subTitle"/>
          </p:nvPr>
        </p:nvSpPr>
        <p:spPr>
          <a:xfrm>
            <a:off x="123900" y="1465500"/>
            <a:ext cx="8896200" cy="9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200">
                <a:solidFill>
                  <a:srgbClr val="666666"/>
                </a:solidFill>
                <a:latin typeface="Source Sans Pro Light"/>
                <a:ea typeface="Source Sans Pro Light"/>
                <a:cs typeface="Source Sans Pro Light"/>
                <a:sym typeface="Source Sans Pro Light"/>
              </a:rPr>
              <a:t>Deno nasce in un momento storico diverso da Node e quindi porta tante caratteristiche di un JavaScript moderno (come se non bastasse già TypeScript :D).</a:t>
            </a:r>
            <a:endParaRPr sz="22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800">
              <a:solidFill>
                <a:srgbClr val="666666"/>
              </a:solidFill>
              <a:latin typeface="Quicksand"/>
              <a:ea typeface="Quicksand"/>
              <a:cs typeface="Quicksand"/>
              <a:sym typeface="Quicksand"/>
            </a:endParaRPr>
          </a:p>
        </p:txBody>
      </p:sp>
      <p:sp>
        <p:nvSpPr>
          <p:cNvPr id="489" name="Google Shape;489;p61"/>
          <p:cNvSpPr txBox="1"/>
          <p:nvPr>
            <p:ph idx="1" type="subTitle"/>
          </p:nvPr>
        </p:nvSpPr>
        <p:spPr>
          <a:xfrm>
            <a:off x="854875" y="2646250"/>
            <a:ext cx="4384200" cy="20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000">
                <a:solidFill>
                  <a:srgbClr val="666666"/>
                </a:solidFill>
                <a:latin typeface="Source Sans Pro Light"/>
                <a:ea typeface="Source Sans Pro Light"/>
                <a:cs typeface="Source Sans Pro Light"/>
                <a:sym typeface="Source Sans Pro Light"/>
              </a:rPr>
              <a:t>Deno mette tools a disposizione per:</a:t>
            </a:r>
            <a:endParaRPr sz="20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Async Iterables;</a:t>
            </a:r>
            <a:endParaRPr sz="20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Top level Await;</a:t>
            </a:r>
            <a:endParaRPr sz="20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Native fetch;</a:t>
            </a:r>
            <a:endParaRPr sz="20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Promises </a:t>
            </a:r>
            <a:r>
              <a:rPr i="1" lang="it" sz="2000">
                <a:solidFill>
                  <a:srgbClr val="666666"/>
                </a:solidFill>
                <a:latin typeface="Source Sans Pro Light"/>
                <a:ea typeface="Source Sans Pro Light"/>
                <a:cs typeface="Source Sans Pro Light"/>
                <a:sym typeface="Source Sans Pro Light"/>
              </a:rPr>
              <a:t>all the way down</a:t>
            </a:r>
            <a:r>
              <a:rPr lang="it" sz="2000">
                <a:solidFill>
                  <a:srgbClr val="666666"/>
                </a:solidFill>
                <a:latin typeface="Source Sans Pro Light"/>
                <a:ea typeface="Source Sans Pro Light"/>
                <a:cs typeface="Source Sans Pro Light"/>
                <a:sym typeface="Source Sans Pro Light"/>
              </a:rPr>
              <a:t>;</a:t>
            </a:r>
            <a:endParaRPr sz="20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Window object;</a:t>
            </a:r>
            <a:endParaRPr sz="20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Other Browser APIs...</a:t>
            </a:r>
            <a:endParaRPr sz="2000">
              <a:solidFill>
                <a:srgbClr val="666666"/>
              </a:solidFill>
              <a:latin typeface="Source Sans Pro Light"/>
              <a:ea typeface="Source Sans Pro Light"/>
              <a:cs typeface="Source Sans Pro Light"/>
              <a:sym typeface="Source Sans Pro Light"/>
            </a:endParaRPr>
          </a:p>
        </p:txBody>
      </p:sp>
      <p:grpSp>
        <p:nvGrpSpPr>
          <p:cNvPr id="490" name="Google Shape;490;p61"/>
          <p:cNvGrpSpPr/>
          <p:nvPr/>
        </p:nvGrpSpPr>
        <p:grpSpPr>
          <a:xfrm>
            <a:off x="311700" y="199653"/>
            <a:ext cx="8620650" cy="4722522"/>
            <a:chOff x="311700" y="199653"/>
            <a:chExt cx="8620650" cy="4722522"/>
          </a:xfrm>
        </p:grpSpPr>
        <p:pic>
          <p:nvPicPr>
            <p:cNvPr id="491" name="Google Shape;491;p61"/>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492" name="Google Shape;492;p61"/>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493" name="Google Shape;493;p61"/>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494" name="Google Shape;494;p61"/>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2"/>
          <p:cNvSpPr txBox="1"/>
          <p:nvPr>
            <p:ph type="ctrTitle"/>
          </p:nvPr>
        </p:nvSpPr>
        <p:spPr>
          <a:xfrm>
            <a:off x="123900" y="711175"/>
            <a:ext cx="88497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5000">
                <a:solidFill>
                  <a:srgbClr val="666666"/>
                </a:solidFill>
                <a:latin typeface="Source Sans Pro Light"/>
                <a:ea typeface="Source Sans Pro Light"/>
                <a:cs typeface="Source Sans Pro Light"/>
                <a:sym typeface="Source Sans Pro Light"/>
              </a:rPr>
              <a:t>Standard Library</a:t>
            </a:r>
            <a:endParaRPr sz="5000">
              <a:solidFill>
                <a:srgbClr val="666666"/>
              </a:solidFill>
              <a:latin typeface="Source Sans Pro Light"/>
              <a:ea typeface="Source Sans Pro Light"/>
              <a:cs typeface="Source Sans Pro Light"/>
              <a:sym typeface="Source Sans Pro Light"/>
            </a:endParaRPr>
          </a:p>
        </p:txBody>
      </p:sp>
      <p:sp>
        <p:nvSpPr>
          <p:cNvPr id="500" name="Google Shape;500;p62"/>
          <p:cNvSpPr txBox="1"/>
          <p:nvPr>
            <p:ph idx="1" type="subTitle"/>
          </p:nvPr>
        </p:nvSpPr>
        <p:spPr>
          <a:xfrm>
            <a:off x="123900" y="1389300"/>
            <a:ext cx="8896200" cy="9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200">
                <a:solidFill>
                  <a:srgbClr val="666666"/>
                </a:solidFill>
                <a:latin typeface="Source Sans Pro Light"/>
                <a:ea typeface="Source Sans Pro Light"/>
                <a:cs typeface="Source Sans Pro Light"/>
                <a:sym typeface="Source Sans Pro Light"/>
              </a:rPr>
              <a:t>La Standard Library di Deno è davvero corposa e scritta con approccio estremamente moderno.</a:t>
            </a:r>
            <a:endParaRPr sz="22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800">
              <a:solidFill>
                <a:srgbClr val="666666"/>
              </a:solidFill>
              <a:latin typeface="Source Sans Pro Light"/>
              <a:ea typeface="Source Sans Pro Light"/>
              <a:cs typeface="Source Sans Pro Light"/>
              <a:sym typeface="Source Sans Pro Light"/>
            </a:endParaRPr>
          </a:p>
        </p:txBody>
      </p:sp>
      <p:sp>
        <p:nvSpPr>
          <p:cNvPr id="501" name="Google Shape;501;p62"/>
          <p:cNvSpPr txBox="1"/>
          <p:nvPr>
            <p:ph idx="1" type="subTitle"/>
          </p:nvPr>
        </p:nvSpPr>
        <p:spPr>
          <a:xfrm>
            <a:off x="527525" y="2288200"/>
            <a:ext cx="4775400" cy="2109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666666"/>
              </a:buClr>
              <a:buSzPts val="1600"/>
              <a:buFont typeface="Quicksand"/>
              <a:buChar char="●"/>
            </a:pPr>
            <a:r>
              <a:rPr b="1" lang="it" sz="1600">
                <a:solidFill>
                  <a:srgbClr val="666666"/>
                </a:solidFill>
                <a:latin typeface="Source Sans Pro"/>
                <a:ea typeface="Source Sans Pro"/>
                <a:cs typeface="Source Sans Pro"/>
                <a:sym typeface="Source Sans Pro"/>
              </a:rPr>
              <a:t>archive</a:t>
            </a:r>
            <a:r>
              <a:rPr lang="it" sz="1600">
                <a:solidFill>
                  <a:srgbClr val="666666"/>
                </a:solidFill>
                <a:latin typeface="Source Sans Pro"/>
                <a:ea typeface="Source Sans Pro"/>
                <a:cs typeface="Source Sans Pro"/>
                <a:sym typeface="Source Sans Pro"/>
              </a:rPr>
              <a:t> </a:t>
            </a:r>
            <a:r>
              <a:rPr i="1" lang="it" sz="1600">
                <a:solidFill>
                  <a:srgbClr val="666666"/>
                </a:solidFill>
                <a:latin typeface="Source Sans Pro Light"/>
                <a:ea typeface="Source Sans Pro Light"/>
                <a:cs typeface="Source Sans Pro Light"/>
                <a:sym typeface="Source Sans Pro Light"/>
              </a:rPr>
              <a:t>tar archive utilities</a:t>
            </a:r>
            <a:endParaRPr i="1"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Quicksand"/>
              <a:buChar char="●"/>
            </a:pPr>
            <a:r>
              <a:rPr b="1" lang="it" sz="1600">
                <a:solidFill>
                  <a:srgbClr val="666666"/>
                </a:solidFill>
                <a:latin typeface="Source Sans Pro"/>
                <a:ea typeface="Source Sans Pro"/>
                <a:cs typeface="Source Sans Pro"/>
                <a:sym typeface="Source Sans Pro"/>
              </a:rPr>
              <a:t>async</a:t>
            </a:r>
            <a:r>
              <a:rPr lang="it" sz="1600">
                <a:solidFill>
                  <a:srgbClr val="666666"/>
                </a:solidFill>
                <a:latin typeface="Source Sans Pro Light"/>
                <a:ea typeface="Source Sans Pro Light"/>
                <a:cs typeface="Source Sans Pro Light"/>
                <a:sym typeface="Source Sans Pro Light"/>
              </a:rPr>
              <a:t> </a:t>
            </a:r>
            <a:r>
              <a:rPr i="1" lang="it" sz="1600">
                <a:solidFill>
                  <a:srgbClr val="666666"/>
                </a:solidFill>
                <a:latin typeface="Source Sans Pro Light"/>
                <a:ea typeface="Source Sans Pro Light"/>
                <a:cs typeface="Source Sans Pro Light"/>
                <a:sym typeface="Source Sans Pro Light"/>
              </a:rPr>
              <a:t>async utilties</a:t>
            </a:r>
            <a:endParaRPr i="1"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Quicksand"/>
              <a:buChar char="●"/>
            </a:pPr>
            <a:r>
              <a:rPr b="1" lang="it" sz="1600">
                <a:solidFill>
                  <a:srgbClr val="666666"/>
                </a:solidFill>
                <a:latin typeface="Source Sans Pro"/>
                <a:ea typeface="Source Sans Pro"/>
                <a:cs typeface="Source Sans Pro"/>
                <a:sym typeface="Source Sans Pro"/>
              </a:rPr>
              <a:t>bytes</a:t>
            </a:r>
            <a:r>
              <a:rPr lang="it" sz="1600">
                <a:solidFill>
                  <a:srgbClr val="666666"/>
                </a:solidFill>
                <a:latin typeface="Source Sans Pro Light"/>
                <a:ea typeface="Source Sans Pro Light"/>
                <a:cs typeface="Source Sans Pro Light"/>
                <a:sym typeface="Source Sans Pro Light"/>
              </a:rPr>
              <a:t> </a:t>
            </a:r>
            <a:r>
              <a:rPr i="1" lang="it" sz="1600">
                <a:solidFill>
                  <a:srgbClr val="666666"/>
                </a:solidFill>
                <a:latin typeface="Source Sans Pro Light"/>
                <a:ea typeface="Source Sans Pro Light"/>
                <a:cs typeface="Source Sans Pro Light"/>
                <a:sym typeface="Source Sans Pro Light"/>
              </a:rPr>
              <a:t>helpers to manipulate bytes slices</a:t>
            </a:r>
            <a:endParaRPr i="1"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Quicksand"/>
              <a:buChar char="●"/>
            </a:pPr>
            <a:r>
              <a:rPr b="1" lang="it" sz="1600">
                <a:solidFill>
                  <a:srgbClr val="666666"/>
                </a:solidFill>
                <a:latin typeface="Source Sans Pro"/>
                <a:ea typeface="Source Sans Pro"/>
                <a:cs typeface="Source Sans Pro"/>
                <a:sym typeface="Source Sans Pro"/>
              </a:rPr>
              <a:t>datetime</a:t>
            </a:r>
            <a:r>
              <a:rPr lang="it" sz="1600">
                <a:solidFill>
                  <a:srgbClr val="666666"/>
                </a:solidFill>
                <a:latin typeface="Source Sans Pro Light"/>
                <a:ea typeface="Source Sans Pro Light"/>
                <a:cs typeface="Source Sans Pro Light"/>
                <a:sym typeface="Source Sans Pro Light"/>
              </a:rPr>
              <a:t> </a:t>
            </a:r>
            <a:r>
              <a:rPr i="1" lang="it" sz="1600">
                <a:solidFill>
                  <a:srgbClr val="666666"/>
                </a:solidFill>
                <a:latin typeface="Source Sans Pro Light"/>
                <a:ea typeface="Source Sans Pro Light"/>
                <a:cs typeface="Source Sans Pro Light"/>
                <a:sym typeface="Source Sans Pro Light"/>
              </a:rPr>
              <a:t>date/time parsing</a:t>
            </a:r>
            <a:endParaRPr i="1"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Quicksand"/>
              <a:buChar char="●"/>
            </a:pPr>
            <a:r>
              <a:rPr b="1" lang="it" sz="1600">
                <a:solidFill>
                  <a:srgbClr val="666666"/>
                </a:solidFill>
                <a:latin typeface="Source Sans Pro"/>
                <a:ea typeface="Source Sans Pro"/>
                <a:cs typeface="Source Sans Pro"/>
                <a:sym typeface="Source Sans Pro"/>
              </a:rPr>
              <a:t>encoding</a:t>
            </a:r>
            <a:r>
              <a:rPr lang="it" sz="1600">
                <a:solidFill>
                  <a:srgbClr val="666666"/>
                </a:solidFill>
                <a:latin typeface="Source Sans Pro Light"/>
                <a:ea typeface="Source Sans Pro Light"/>
                <a:cs typeface="Source Sans Pro Light"/>
                <a:sym typeface="Source Sans Pro Light"/>
              </a:rPr>
              <a:t> </a:t>
            </a:r>
            <a:r>
              <a:rPr i="1" lang="it" sz="1600">
                <a:solidFill>
                  <a:srgbClr val="666666"/>
                </a:solidFill>
                <a:latin typeface="Source Sans Pro Light"/>
                <a:ea typeface="Source Sans Pro Light"/>
                <a:cs typeface="Source Sans Pro Light"/>
                <a:sym typeface="Source Sans Pro Light"/>
              </a:rPr>
              <a:t>encoding/decoding for various formats</a:t>
            </a:r>
            <a:endParaRPr i="1"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Quicksand"/>
              <a:buChar char="●"/>
            </a:pPr>
            <a:r>
              <a:rPr b="1" lang="it" sz="1600">
                <a:solidFill>
                  <a:srgbClr val="666666"/>
                </a:solidFill>
                <a:latin typeface="Source Sans Pro"/>
                <a:ea typeface="Source Sans Pro"/>
                <a:cs typeface="Source Sans Pro"/>
                <a:sym typeface="Source Sans Pro"/>
              </a:rPr>
              <a:t>flags</a:t>
            </a:r>
            <a:r>
              <a:rPr lang="it" sz="1600">
                <a:solidFill>
                  <a:srgbClr val="666666"/>
                </a:solidFill>
                <a:latin typeface="Source Sans Pro Light"/>
                <a:ea typeface="Source Sans Pro Light"/>
                <a:cs typeface="Source Sans Pro Light"/>
                <a:sym typeface="Source Sans Pro Light"/>
              </a:rPr>
              <a:t> </a:t>
            </a:r>
            <a:r>
              <a:rPr i="1" lang="it" sz="1600">
                <a:solidFill>
                  <a:srgbClr val="666666"/>
                </a:solidFill>
                <a:latin typeface="Source Sans Pro Light"/>
                <a:ea typeface="Source Sans Pro Light"/>
                <a:cs typeface="Source Sans Pro Light"/>
                <a:sym typeface="Source Sans Pro Light"/>
              </a:rPr>
              <a:t>parse command-line flags</a:t>
            </a:r>
            <a:endParaRPr i="1"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Quicksand"/>
              <a:buChar char="●"/>
            </a:pPr>
            <a:r>
              <a:rPr b="1" lang="it" sz="1600">
                <a:solidFill>
                  <a:srgbClr val="666666"/>
                </a:solidFill>
                <a:latin typeface="Source Sans Pro"/>
                <a:ea typeface="Source Sans Pro"/>
                <a:cs typeface="Source Sans Pro"/>
                <a:sym typeface="Source Sans Pro"/>
              </a:rPr>
              <a:t>fmt</a:t>
            </a:r>
            <a:r>
              <a:rPr lang="it" sz="1600">
                <a:solidFill>
                  <a:srgbClr val="666666"/>
                </a:solidFill>
                <a:latin typeface="Source Sans Pro Light"/>
                <a:ea typeface="Source Sans Pro Light"/>
                <a:cs typeface="Source Sans Pro Light"/>
                <a:sym typeface="Source Sans Pro Light"/>
              </a:rPr>
              <a:t> </a:t>
            </a:r>
            <a:r>
              <a:rPr i="1" lang="it" sz="1600">
                <a:solidFill>
                  <a:srgbClr val="666666"/>
                </a:solidFill>
                <a:latin typeface="Source Sans Pro Light"/>
                <a:ea typeface="Source Sans Pro Light"/>
                <a:cs typeface="Source Sans Pro Light"/>
                <a:sym typeface="Source Sans Pro Light"/>
              </a:rPr>
              <a:t>formatting and printing</a:t>
            </a:r>
            <a:endParaRPr i="1"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Quicksand"/>
              <a:buChar char="●"/>
            </a:pPr>
            <a:r>
              <a:rPr b="1" lang="it" sz="1600">
                <a:solidFill>
                  <a:srgbClr val="666666"/>
                </a:solidFill>
                <a:latin typeface="Source Sans Pro"/>
                <a:ea typeface="Source Sans Pro"/>
                <a:cs typeface="Source Sans Pro"/>
                <a:sym typeface="Source Sans Pro"/>
              </a:rPr>
              <a:t>fs</a:t>
            </a:r>
            <a:r>
              <a:rPr lang="it" sz="1600">
                <a:solidFill>
                  <a:srgbClr val="666666"/>
                </a:solidFill>
                <a:latin typeface="Source Sans Pro Light"/>
                <a:ea typeface="Source Sans Pro Light"/>
                <a:cs typeface="Source Sans Pro Light"/>
                <a:sym typeface="Source Sans Pro Light"/>
              </a:rPr>
              <a:t> </a:t>
            </a:r>
            <a:r>
              <a:rPr i="1" lang="it" sz="1600">
                <a:solidFill>
                  <a:srgbClr val="666666"/>
                </a:solidFill>
                <a:latin typeface="Source Sans Pro Light"/>
                <a:ea typeface="Source Sans Pro Light"/>
                <a:cs typeface="Source Sans Pro Light"/>
                <a:sym typeface="Source Sans Pro Light"/>
              </a:rPr>
              <a:t>file system API</a:t>
            </a:r>
            <a:endParaRPr i="1" sz="1600">
              <a:solidFill>
                <a:srgbClr val="666666"/>
              </a:solidFill>
              <a:latin typeface="Source Sans Pro Light"/>
              <a:ea typeface="Source Sans Pro Light"/>
              <a:cs typeface="Source Sans Pro Light"/>
              <a:sym typeface="Source Sans Pro Light"/>
            </a:endParaRPr>
          </a:p>
          <a:p>
            <a:pPr indent="0" lvl="0" marL="457200" rtl="0" algn="l">
              <a:spcBef>
                <a:spcPts val="0"/>
              </a:spcBef>
              <a:spcAft>
                <a:spcPts val="0"/>
              </a:spcAft>
              <a:buNone/>
            </a:pPr>
            <a:r>
              <a:t/>
            </a:r>
            <a:endParaRPr sz="1400">
              <a:solidFill>
                <a:srgbClr val="666666"/>
              </a:solidFill>
              <a:latin typeface="Quicksand"/>
              <a:ea typeface="Quicksand"/>
              <a:cs typeface="Quicksand"/>
              <a:sym typeface="Quicksand"/>
            </a:endParaRPr>
          </a:p>
        </p:txBody>
      </p:sp>
      <p:sp>
        <p:nvSpPr>
          <p:cNvPr id="502" name="Google Shape;502;p62"/>
          <p:cNvSpPr txBox="1"/>
          <p:nvPr>
            <p:ph idx="1" type="subTitle"/>
          </p:nvPr>
        </p:nvSpPr>
        <p:spPr>
          <a:xfrm>
            <a:off x="5303025" y="2288200"/>
            <a:ext cx="3499800" cy="2109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666666"/>
              </a:buClr>
              <a:buSzPts val="1600"/>
              <a:buFont typeface="Quicksand"/>
              <a:buChar char="●"/>
            </a:pPr>
            <a:r>
              <a:rPr b="1" lang="it" sz="1600">
                <a:solidFill>
                  <a:srgbClr val="666666"/>
                </a:solidFill>
                <a:latin typeface="Source Sans Pro"/>
                <a:ea typeface="Source Sans Pro"/>
                <a:cs typeface="Source Sans Pro"/>
                <a:sym typeface="Source Sans Pro"/>
              </a:rPr>
              <a:t>hash</a:t>
            </a:r>
            <a:r>
              <a:rPr lang="it" sz="1600">
                <a:solidFill>
                  <a:srgbClr val="666666"/>
                </a:solidFill>
                <a:latin typeface="Source Sans Pro Light"/>
                <a:ea typeface="Source Sans Pro Light"/>
                <a:cs typeface="Source Sans Pro Light"/>
                <a:sym typeface="Source Sans Pro Light"/>
              </a:rPr>
              <a:t> </a:t>
            </a:r>
            <a:r>
              <a:rPr i="1" lang="it" sz="1600">
                <a:solidFill>
                  <a:srgbClr val="666666"/>
                </a:solidFill>
                <a:latin typeface="Source Sans Pro Light"/>
                <a:ea typeface="Source Sans Pro Light"/>
                <a:cs typeface="Source Sans Pro Light"/>
                <a:sym typeface="Source Sans Pro Light"/>
              </a:rPr>
              <a:t>crypto lib</a:t>
            </a:r>
            <a:endParaRPr i="1"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Quicksand"/>
              <a:buChar char="●"/>
            </a:pPr>
            <a:r>
              <a:rPr b="1" lang="it" sz="1600">
                <a:solidFill>
                  <a:srgbClr val="666666"/>
                </a:solidFill>
                <a:latin typeface="Source Sans Pro"/>
                <a:ea typeface="Source Sans Pro"/>
                <a:cs typeface="Source Sans Pro"/>
                <a:sym typeface="Source Sans Pro"/>
              </a:rPr>
              <a:t>http</a:t>
            </a:r>
            <a:r>
              <a:rPr lang="it" sz="1600">
                <a:solidFill>
                  <a:srgbClr val="666666"/>
                </a:solidFill>
                <a:latin typeface="Source Sans Pro Light"/>
                <a:ea typeface="Source Sans Pro Light"/>
                <a:cs typeface="Source Sans Pro Light"/>
                <a:sym typeface="Source Sans Pro Light"/>
              </a:rPr>
              <a:t> </a:t>
            </a:r>
            <a:r>
              <a:rPr i="1" lang="it" sz="1600">
                <a:solidFill>
                  <a:srgbClr val="666666"/>
                </a:solidFill>
                <a:latin typeface="Source Sans Pro Light"/>
                <a:ea typeface="Source Sans Pro Light"/>
                <a:cs typeface="Source Sans Pro Light"/>
                <a:sym typeface="Source Sans Pro Light"/>
              </a:rPr>
              <a:t>HTTP server</a:t>
            </a:r>
            <a:endParaRPr i="1"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Quicksand"/>
              <a:buChar char="●"/>
            </a:pPr>
            <a:r>
              <a:rPr b="1" lang="it" sz="1600">
                <a:solidFill>
                  <a:srgbClr val="666666"/>
                </a:solidFill>
                <a:latin typeface="Source Sans Pro"/>
                <a:ea typeface="Source Sans Pro"/>
                <a:cs typeface="Source Sans Pro"/>
                <a:sym typeface="Source Sans Pro"/>
              </a:rPr>
              <a:t>io</a:t>
            </a:r>
            <a:r>
              <a:rPr lang="it" sz="1600">
                <a:solidFill>
                  <a:srgbClr val="666666"/>
                </a:solidFill>
                <a:latin typeface="Source Sans Pro Light"/>
                <a:ea typeface="Source Sans Pro Light"/>
                <a:cs typeface="Source Sans Pro Light"/>
                <a:sym typeface="Source Sans Pro Light"/>
              </a:rPr>
              <a:t> </a:t>
            </a:r>
            <a:r>
              <a:rPr i="1" lang="it" sz="1600">
                <a:solidFill>
                  <a:srgbClr val="666666"/>
                </a:solidFill>
                <a:latin typeface="Source Sans Pro Light"/>
                <a:ea typeface="Source Sans Pro Light"/>
                <a:cs typeface="Source Sans Pro Light"/>
                <a:sym typeface="Source Sans Pro Light"/>
              </a:rPr>
              <a:t>I/O lib</a:t>
            </a:r>
            <a:endParaRPr i="1"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Quicksand"/>
              <a:buChar char="●"/>
            </a:pPr>
            <a:r>
              <a:rPr b="1" lang="it" sz="1600">
                <a:solidFill>
                  <a:srgbClr val="666666"/>
                </a:solidFill>
                <a:latin typeface="Source Sans Pro"/>
                <a:ea typeface="Source Sans Pro"/>
                <a:cs typeface="Source Sans Pro"/>
                <a:sym typeface="Source Sans Pro"/>
              </a:rPr>
              <a:t>log</a:t>
            </a:r>
            <a:r>
              <a:rPr lang="it" sz="1600">
                <a:solidFill>
                  <a:srgbClr val="666666"/>
                </a:solidFill>
                <a:latin typeface="Source Sans Pro Light"/>
                <a:ea typeface="Source Sans Pro Light"/>
                <a:cs typeface="Source Sans Pro Light"/>
                <a:sym typeface="Source Sans Pro Light"/>
              </a:rPr>
              <a:t> </a:t>
            </a:r>
            <a:r>
              <a:rPr i="1" lang="it" sz="1600">
                <a:solidFill>
                  <a:srgbClr val="666666"/>
                </a:solidFill>
                <a:latin typeface="Source Sans Pro Light"/>
                <a:ea typeface="Source Sans Pro Light"/>
                <a:cs typeface="Source Sans Pro Light"/>
                <a:sym typeface="Source Sans Pro Light"/>
              </a:rPr>
              <a:t>logging utilities</a:t>
            </a:r>
            <a:endParaRPr i="1"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Quicksand"/>
              <a:buChar char="●"/>
            </a:pPr>
            <a:r>
              <a:rPr b="1" lang="it" sz="1600">
                <a:solidFill>
                  <a:srgbClr val="666666"/>
                </a:solidFill>
                <a:latin typeface="Source Sans Pro"/>
                <a:ea typeface="Source Sans Pro"/>
                <a:cs typeface="Source Sans Pro"/>
                <a:sym typeface="Source Sans Pro"/>
              </a:rPr>
              <a:t>mime</a:t>
            </a:r>
            <a:r>
              <a:rPr lang="it" sz="1600">
                <a:solidFill>
                  <a:srgbClr val="666666"/>
                </a:solidFill>
                <a:latin typeface="Source Sans Pro Light"/>
                <a:ea typeface="Source Sans Pro Light"/>
                <a:cs typeface="Source Sans Pro Light"/>
                <a:sym typeface="Source Sans Pro Light"/>
              </a:rPr>
              <a:t> </a:t>
            </a:r>
            <a:r>
              <a:rPr i="1" lang="it" sz="1600">
                <a:solidFill>
                  <a:srgbClr val="666666"/>
                </a:solidFill>
                <a:latin typeface="Source Sans Pro Light"/>
                <a:ea typeface="Source Sans Pro Light"/>
                <a:cs typeface="Source Sans Pro Light"/>
                <a:sym typeface="Source Sans Pro Light"/>
              </a:rPr>
              <a:t>support for multipart data</a:t>
            </a:r>
            <a:endParaRPr i="1"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Quicksand"/>
              <a:buChar char="●"/>
            </a:pPr>
            <a:r>
              <a:rPr b="1" lang="it" sz="1600">
                <a:solidFill>
                  <a:srgbClr val="666666"/>
                </a:solidFill>
                <a:latin typeface="Source Sans Pro"/>
                <a:ea typeface="Source Sans Pro"/>
                <a:cs typeface="Source Sans Pro"/>
                <a:sym typeface="Source Sans Pro"/>
              </a:rPr>
              <a:t>node</a:t>
            </a:r>
            <a:r>
              <a:rPr lang="it" sz="1600">
                <a:solidFill>
                  <a:srgbClr val="666666"/>
                </a:solidFill>
                <a:latin typeface="Source Sans Pro Light"/>
                <a:ea typeface="Source Sans Pro Light"/>
                <a:cs typeface="Source Sans Pro Light"/>
                <a:sym typeface="Source Sans Pro Light"/>
              </a:rPr>
              <a:t> </a:t>
            </a:r>
            <a:r>
              <a:rPr i="1" lang="it" sz="1600">
                <a:solidFill>
                  <a:srgbClr val="666666"/>
                </a:solidFill>
                <a:latin typeface="Source Sans Pro Light"/>
                <a:ea typeface="Source Sans Pro Light"/>
                <a:cs typeface="Source Sans Pro Light"/>
                <a:sym typeface="Source Sans Pro Light"/>
              </a:rPr>
              <a:t>Node.js compatibility layer</a:t>
            </a:r>
            <a:endParaRPr i="1"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Quicksand"/>
              <a:buChar char="●"/>
            </a:pPr>
            <a:r>
              <a:rPr b="1" lang="it" sz="1600">
                <a:solidFill>
                  <a:srgbClr val="666666"/>
                </a:solidFill>
                <a:latin typeface="Source Sans Pro"/>
                <a:ea typeface="Source Sans Pro"/>
                <a:cs typeface="Source Sans Pro"/>
                <a:sym typeface="Source Sans Pro"/>
              </a:rPr>
              <a:t>path</a:t>
            </a:r>
            <a:r>
              <a:rPr lang="it" sz="1600">
                <a:solidFill>
                  <a:srgbClr val="666666"/>
                </a:solidFill>
                <a:latin typeface="Source Sans Pro Light"/>
                <a:ea typeface="Source Sans Pro Light"/>
                <a:cs typeface="Source Sans Pro Light"/>
                <a:sym typeface="Source Sans Pro Light"/>
              </a:rPr>
              <a:t> </a:t>
            </a:r>
            <a:r>
              <a:rPr i="1" lang="it" sz="1600">
                <a:solidFill>
                  <a:srgbClr val="666666"/>
                </a:solidFill>
                <a:latin typeface="Source Sans Pro Light"/>
                <a:ea typeface="Source Sans Pro Light"/>
                <a:cs typeface="Source Sans Pro Light"/>
                <a:sym typeface="Source Sans Pro Light"/>
              </a:rPr>
              <a:t>path manipulation</a:t>
            </a:r>
            <a:endParaRPr i="1"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Quicksand"/>
              <a:buChar char="●"/>
            </a:pPr>
            <a:r>
              <a:rPr b="1" lang="it" sz="1600">
                <a:solidFill>
                  <a:srgbClr val="666666"/>
                </a:solidFill>
                <a:latin typeface="Source Sans Pro"/>
                <a:ea typeface="Source Sans Pro"/>
                <a:cs typeface="Source Sans Pro"/>
                <a:sym typeface="Source Sans Pro"/>
              </a:rPr>
              <a:t>ws</a:t>
            </a:r>
            <a:r>
              <a:rPr lang="it" sz="1600">
                <a:solidFill>
                  <a:srgbClr val="666666"/>
                </a:solidFill>
                <a:latin typeface="Source Sans Pro Light"/>
                <a:ea typeface="Source Sans Pro Light"/>
                <a:cs typeface="Source Sans Pro Light"/>
                <a:sym typeface="Source Sans Pro Light"/>
              </a:rPr>
              <a:t> </a:t>
            </a:r>
            <a:r>
              <a:rPr i="1" lang="it" sz="1600">
                <a:solidFill>
                  <a:srgbClr val="666666"/>
                </a:solidFill>
                <a:latin typeface="Source Sans Pro Light"/>
                <a:ea typeface="Source Sans Pro Light"/>
                <a:cs typeface="Source Sans Pro Light"/>
                <a:sym typeface="Source Sans Pro Light"/>
              </a:rPr>
              <a:t>websockets</a:t>
            </a:r>
            <a:endParaRPr i="1" sz="1600">
              <a:solidFill>
                <a:srgbClr val="666666"/>
              </a:solidFill>
              <a:latin typeface="Source Sans Pro Light"/>
              <a:ea typeface="Source Sans Pro Light"/>
              <a:cs typeface="Source Sans Pro Light"/>
              <a:sym typeface="Source Sans Pro Light"/>
            </a:endParaRPr>
          </a:p>
        </p:txBody>
      </p:sp>
      <p:grpSp>
        <p:nvGrpSpPr>
          <p:cNvPr id="503" name="Google Shape;503;p62"/>
          <p:cNvGrpSpPr/>
          <p:nvPr/>
        </p:nvGrpSpPr>
        <p:grpSpPr>
          <a:xfrm>
            <a:off x="311700" y="199653"/>
            <a:ext cx="8620650" cy="4722522"/>
            <a:chOff x="311700" y="199653"/>
            <a:chExt cx="8620650" cy="4722522"/>
          </a:xfrm>
        </p:grpSpPr>
        <p:pic>
          <p:nvPicPr>
            <p:cNvPr id="504" name="Google Shape;504;p62"/>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505" name="Google Shape;505;p62"/>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506" name="Google Shape;506;p62"/>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507" name="Google Shape;507;p62"/>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3"/>
          <p:cNvSpPr txBox="1"/>
          <p:nvPr>
            <p:ph type="ctrTitle"/>
          </p:nvPr>
        </p:nvSpPr>
        <p:spPr>
          <a:xfrm>
            <a:off x="123900" y="2692375"/>
            <a:ext cx="88497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666666"/>
                </a:solidFill>
                <a:latin typeface="Source Sans Pro Light"/>
                <a:ea typeface="Source Sans Pro Light"/>
                <a:cs typeface="Source Sans Pro Light"/>
                <a:sym typeface="Source Sans Pro Light"/>
              </a:rPr>
              <a:t>Qualche esempio</a:t>
            </a:r>
            <a:endParaRPr>
              <a:solidFill>
                <a:srgbClr val="666666"/>
              </a:solidFill>
              <a:latin typeface="Source Sans Pro Light"/>
              <a:ea typeface="Source Sans Pro Light"/>
              <a:cs typeface="Source Sans Pro Light"/>
              <a:sym typeface="Source Sans Pro Light"/>
            </a:endParaRPr>
          </a:p>
        </p:txBody>
      </p:sp>
      <p:sp>
        <p:nvSpPr>
          <p:cNvPr id="513" name="Google Shape;513;p63"/>
          <p:cNvSpPr txBox="1"/>
          <p:nvPr>
            <p:ph idx="1" type="subTitle"/>
          </p:nvPr>
        </p:nvSpPr>
        <p:spPr>
          <a:xfrm>
            <a:off x="123900" y="3446700"/>
            <a:ext cx="8896200" cy="43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000" u="sng">
                <a:solidFill>
                  <a:schemeClr val="hlink"/>
                </a:solidFill>
                <a:latin typeface="Source Sans Pro Light"/>
                <a:ea typeface="Source Sans Pro Light"/>
                <a:cs typeface="Source Sans Pro Light"/>
                <a:sym typeface="Source Sans Pro Light"/>
                <a:hlinkClick r:id="rId3"/>
              </a:rPr>
              <a:t>https://deno.land/std/examples/</a:t>
            </a:r>
            <a:endParaRPr sz="20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800">
              <a:solidFill>
                <a:srgbClr val="666666"/>
              </a:solidFill>
              <a:latin typeface="Quicksand"/>
              <a:ea typeface="Quicksand"/>
              <a:cs typeface="Quicksand"/>
              <a:sym typeface="Quicksand"/>
            </a:endParaRPr>
          </a:p>
        </p:txBody>
      </p:sp>
      <p:sp>
        <p:nvSpPr>
          <p:cNvPr id="514" name="Google Shape;514;p63"/>
          <p:cNvSpPr txBox="1"/>
          <p:nvPr>
            <p:ph type="ctrTitle"/>
          </p:nvPr>
        </p:nvSpPr>
        <p:spPr>
          <a:xfrm>
            <a:off x="123900" y="1168375"/>
            <a:ext cx="88497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666666"/>
                </a:solidFill>
                <a:latin typeface="Source Sans Pro Light"/>
                <a:ea typeface="Source Sans Pro Light"/>
                <a:cs typeface="Source Sans Pro Light"/>
                <a:sym typeface="Source Sans Pro Light"/>
              </a:rPr>
              <a:t>Installazione</a:t>
            </a:r>
            <a:endParaRPr>
              <a:solidFill>
                <a:srgbClr val="666666"/>
              </a:solidFill>
              <a:latin typeface="Source Sans Pro Light"/>
              <a:ea typeface="Source Sans Pro Light"/>
              <a:cs typeface="Source Sans Pro Light"/>
              <a:sym typeface="Source Sans Pro Light"/>
            </a:endParaRPr>
          </a:p>
        </p:txBody>
      </p:sp>
      <p:sp>
        <p:nvSpPr>
          <p:cNvPr id="515" name="Google Shape;515;p63"/>
          <p:cNvSpPr txBox="1"/>
          <p:nvPr>
            <p:ph idx="1" type="subTitle"/>
          </p:nvPr>
        </p:nvSpPr>
        <p:spPr>
          <a:xfrm>
            <a:off x="123900" y="1922700"/>
            <a:ext cx="8896200" cy="43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000" u="sng">
                <a:solidFill>
                  <a:schemeClr val="hlink"/>
                </a:solidFill>
                <a:latin typeface="Source Sans Pro Light"/>
                <a:ea typeface="Source Sans Pro Light"/>
                <a:cs typeface="Source Sans Pro Light"/>
                <a:sym typeface="Source Sans Pro Light"/>
                <a:hlinkClick r:id="rId4"/>
              </a:rPr>
              <a:t>https://deno.land/manual/getting_started/installation</a:t>
            </a:r>
            <a:endParaRPr sz="20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2000">
              <a:solidFill>
                <a:srgbClr val="666666"/>
              </a:solidFill>
              <a:latin typeface="Source Sans Pro Light"/>
              <a:ea typeface="Source Sans Pro Light"/>
              <a:cs typeface="Source Sans Pro Light"/>
              <a:sym typeface="Source Sans Pro Light"/>
            </a:endParaRPr>
          </a:p>
        </p:txBody>
      </p:sp>
      <p:grpSp>
        <p:nvGrpSpPr>
          <p:cNvPr id="516" name="Google Shape;516;p63"/>
          <p:cNvGrpSpPr/>
          <p:nvPr/>
        </p:nvGrpSpPr>
        <p:grpSpPr>
          <a:xfrm>
            <a:off x="311700" y="199653"/>
            <a:ext cx="8620650" cy="4722522"/>
            <a:chOff x="311700" y="199653"/>
            <a:chExt cx="8620650" cy="4722522"/>
          </a:xfrm>
        </p:grpSpPr>
        <p:pic>
          <p:nvPicPr>
            <p:cNvPr id="517" name="Google Shape;517;p63"/>
            <p:cNvPicPr preferRelativeResize="0"/>
            <p:nvPr/>
          </p:nvPicPr>
          <p:blipFill>
            <a:blip r:embed="rId5">
              <a:alphaModFix/>
            </a:blip>
            <a:stretch>
              <a:fillRect/>
            </a:stretch>
          </p:blipFill>
          <p:spPr>
            <a:xfrm>
              <a:off x="311700" y="220475"/>
              <a:ext cx="1399152" cy="410999"/>
            </a:xfrm>
            <a:prstGeom prst="rect">
              <a:avLst/>
            </a:prstGeom>
            <a:noFill/>
            <a:ln>
              <a:noFill/>
            </a:ln>
          </p:spPr>
        </p:pic>
        <p:pic>
          <p:nvPicPr>
            <p:cNvPr id="518" name="Google Shape;518;p63"/>
            <p:cNvPicPr preferRelativeResize="0"/>
            <p:nvPr/>
          </p:nvPicPr>
          <p:blipFill>
            <a:blip r:embed="rId6">
              <a:alphaModFix amt="20000"/>
            </a:blip>
            <a:stretch>
              <a:fillRect/>
            </a:stretch>
          </p:blipFill>
          <p:spPr>
            <a:xfrm>
              <a:off x="8583075" y="199653"/>
              <a:ext cx="286400" cy="452642"/>
            </a:xfrm>
            <a:prstGeom prst="rect">
              <a:avLst/>
            </a:prstGeom>
            <a:noFill/>
            <a:ln>
              <a:noFill/>
            </a:ln>
          </p:spPr>
        </p:pic>
        <p:sp>
          <p:nvSpPr>
            <p:cNvPr id="519" name="Google Shape;519;p63"/>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520" name="Google Shape;520;p63"/>
            <p:cNvPicPr preferRelativeResize="0"/>
            <p:nvPr/>
          </p:nvPicPr>
          <p:blipFill>
            <a:blip r:embed="rId7">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4"/>
          <p:cNvSpPr txBox="1"/>
          <p:nvPr>
            <p:ph type="ctrTitle"/>
          </p:nvPr>
        </p:nvSpPr>
        <p:spPr>
          <a:xfrm>
            <a:off x="284100" y="3186500"/>
            <a:ext cx="86484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4200">
                <a:solidFill>
                  <a:srgbClr val="666666"/>
                </a:solidFill>
                <a:latin typeface="Source Sans Pro Light"/>
                <a:ea typeface="Source Sans Pro Light"/>
                <a:cs typeface="Source Sans Pro Light"/>
                <a:sym typeface="Source Sans Pro Light"/>
              </a:rPr>
              <a:t>ed ecco a voi una piccola Deno…</a:t>
            </a:r>
            <a:endParaRPr sz="4200">
              <a:solidFill>
                <a:srgbClr val="666666"/>
              </a:solidFill>
              <a:latin typeface="Source Sans Pro Light"/>
              <a:ea typeface="Source Sans Pro Light"/>
              <a:cs typeface="Source Sans Pro Light"/>
              <a:sym typeface="Source Sans Pro Light"/>
            </a:endParaRPr>
          </a:p>
        </p:txBody>
      </p:sp>
      <p:pic>
        <p:nvPicPr>
          <p:cNvPr descr="Manual | Deno" id="526" name="Google Shape;526;p64"/>
          <p:cNvPicPr preferRelativeResize="0"/>
          <p:nvPr/>
        </p:nvPicPr>
        <p:blipFill>
          <a:blip r:embed="rId3">
            <a:alphaModFix/>
          </a:blip>
          <a:stretch>
            <a:fillRect/>
          </a:stretch>
        </p:blipFill>
        <p:spPr>
          <a:xfrm>
            <a:off x="3429000" y="687975"/>
            <a:ext cx="2286000" cy="2286000"/>
          </a:xfrm>
          <a:prstGeom prst="rect">
            <a:avLst/>
          </a:prstGeom>
          <a:noFill/>
          <a:ln cap="flat" cmpd="sng" w="9525">
            <a:solidFill>
              <a:srgbClr val="999999"/>
            </a:solidFill>
            <a:prstDash val="solid"/>
            <a:round/>
            <a:headEnd len="sm" w="sm" type="none"/>
            <a:tailEnd len="sm" w="sm" type="none"/>
          </a:ln>
        </p:spPr>
      </p:pic>
      <p:sp>
        <p:nvSpPr>
          <p:cNvPr id="527" name="Google Shape;527;p64"/>
          <p:cNvSpPr txBox="1"/>
          <p:nvPr>
            <p:ph type="ctrTitle"/>
          </p:nvPr>
        </p:nvSpPr>
        <p:spPr>
          <a:xfrm>
            <a:off x="284100" y="3819850"/>
            <a:ext cx="8575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4200">
                <a:solidFill>
                  <a:srgbClr val="666666"/>
                </a:solidFill>
                <a:latin typeface="Source Sans Pro Light"/>
                <a:ea typeface="Source Sans Pro Light"/>
                <a:cs typeface="Source Sans Pro Light"/>
                <a:sym typeface="Source Sans Pro Light"/>
              </a:rPr>
              <a:t>...</a:t>
            </a:r>
            <a:r>
              <a:rPr lang="it" sz="4200">
                <a:solidFill>
                  <a:srgbClr val="666666"/>
                </a:solidFill>
                <a:latin typeface="Source Sans Pro Light"/>
                <a:ea typeface="Source Sans Pro Light"/>
                <a:cs typeface="Source Sans Pro Light"/>
                <a:sym typeface="Source Sans Pro Light"/>
              </a:rPr>
              <a:t>ehm...Demo!</a:t>
            </a:r>
            <a:endParaRPr sz="4200">
              <a:solidFill>
                <a:srgbClr val="666666"/>
              </a:solidFill>
              <a:latin typeface="Source Sans Pro Light"/>
              <a:ea typeface="Source Sans Pro Light"/>
              <a:cs typeface="Source Sans Pro Light"/>
              <a:sym typeface="Source Sans Pro Light"/>
            </a:endParaRPr>
          </a:p>
        </p:txBody>
      </p:sp>
      <p:grpSp>
        <p:nvGrpSpPr>
          <p:cNvPr id="528" name="Google Shape;528;p64"/>
          <p:cNvGrpSpPr/>
          <p:nvPr/>
        </p:nvGrpSpPr>
        <p:grpSpPr>
          <a:xfrm>
            <a:off x="311700" y="199653"/>
            <a:ext cx="8620650" cy="4722522"/>
            <a:chOff x="311700" y="199653"/>
            <a:chExt cx="8620650" cy="4722522"/>
          </a:xfrm>
        </p:grpSpPr>
        <p:pic>
          <p:nvPicPr>
            <p:cNvPr id="529" name="Google Shape;529;p64"/>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530" name="Google Shape;530;p64"/>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531" name="Google Shape;531;p64"/>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532" name="Google Shape;532;p64"/>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65"/>
          <p:cNvPicPr preferRelativeResize="0"/>
          <p:nvPr/>
        </p:nvPicPr>
        <p:blipFill>
          <a:blip r:embed="rId3">
            <a:alphaModFix/>
          </a:blip>
          <a:stretch>
            <a:fillRect/>
          </a:stretch>
        </p:blipFill>
        <p:spPr>
          <a:xfrm>
            <a:off x="0" y="-381000"/>
            <a:ext cx="9144000" cy="5143500"/>
          </a:xfrm>
          <a:prstGeom prst="rect">
            <a:avLst/>
          </a:prstGeom>
          <a:noFill/>
          <a:ln>
            <a:noFill/>
          </a:ln>
        </p:spPr>
      </p:pic>
      <p:sp>
        <p:nvSpPr>
          <p:cNvPr id="538" name="Google Shape;538;p65"/>
          <p:cNvSpPr txBox="1"/>
          <p:nvPr>
            <p:ph type="ctrTitle"/>
          </p:nvPr>
        </p:nvSpPr>
        <p:spPr>
          <a:xfrm>
            <a:off x="974550" y="3214550"/>
            <a:ext cx="71949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600">
                <a:solidFill>
                  <a:srgbClr val="666666"/>
                </a:solidFill>
                <a:latin typeface="Quicksand"/>
                <a:ea typeface="Quicksand"/>
                <a:cs typeface="Quicksand"/>
                <a:sym typeface="Quicksand"/>
              </a:rPr>
              <a:t>L’evoluzione delle API</a:t>
            </a:r>
            <a:endParaRPr sz="3600">
              <a:solidFill>
                <a:srgbClr val="666666"/>
              </a:solidFill>
              <a:latin typeface="Quicksand"/>
              <a:ea typeface="Quicksand"/>
              <a:cs typeface="Quicksand"/>
              <a:sym typeface="Quicksand"/>
            </a:endParaRPr>
          </a:p>
        </p:txBody>
      </p:sp>
      <p:grpSp>
        <p:nvGrpSpPr>
          <p:cNvPr id="539" name="Google Shape;539;p65"/>
          <p:cNvGrpSpPr/>
          <p:nvPr/>
        </p:nvGrpSpPr>
        <p:grpSpPr>
          <a:xfrm>
            <a:off x="348875" y="210491"/>
            <a:ext cx="8620650" cy="4722522"/>
            <a:chOff x="311700" y="199653"/>
            <a:chExt cx="8620650" cy="4722522"/>
          </a:xfrm>
        </p:grpSpPr>
        <p:pic>
          <p:nvPicPr>
            <p:cNvPr id="540" name="Google Shape;540;p65"/>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541" name="Google Shape;541;p65"/>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542" name="Google Shape;542;p65"/>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543" name="Google Shape;543;p65"/>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66"/>
          <p:cNvPicPr preferRelativeResize="0"/>
          <p:nvPr/>
        </p:nvPicPr>
        <p:blipFill>
          <a:blip r:embed="rId3">
            <a:alphaModFix/>
          </a:blip>
          <a:stretch>
            <a:fillRect/>
          </a:stretch>
        </p:blipFill>
        <p:spPr>
          <a:xfrm>
            <a:off x="3967263" y="620075"/>
            <a:ext cx="4420075" cy="3903375"/>
          </a:xfrm>
          <a:prstGeom prst="rect">
            <a:avLst/>
          </a:prstGeom>
          <a:noFill/>
          <a:ln>
            <a:noFill/>
          </a:ln>
        </p:spPr>
      </p:pic>
      <p:sp>
        <p:nvSpPr>
          <p:cNvPr id="549" name="Google Shape;549;p66"/>
          <p:cNvSpPr txBox="1"/>
          <p:nvPr>
            <p:ph idx="1" type="subTitle"/>
          </p:nvPr>
        </p:nvSpPr>
        <p:spPr>
          <a:xfrm>
            <a:off x="348875" y="1761350"/>
            <a:ext cx="3840300" cy="22260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Cos’è e come funziona</a:t>
            </a:r>
            <a:endParaRPr sz="1800">
              <a:solidFill>
                <a:srgbClr val="666666"/>
              </a:solidFill>
              <a:latin typeface="Source Sans Pro Light"/>
              <a:ea typeface="Source Sans Pro Light"/>
              <a:cs typeface="Source Sans Pro Light"/>
              <a:sym typeface="Source Sans Pro Light"/>
            </a:endParaRPr>
          </a:p>
          <a:p>
            <a:pPr indent="-342900" lvl="0" marL="457200" rtl="0" algn="l">
              <a:lnSpc>
                <a:spcPct val="115000"/>
              </a:lnSpc>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Le differenze con REST</a:t>
            </a:r>
            <a:endParaRPr sz="1800">
              <a:solidFill>
                <a:srgbClr val="666666"/>
              </a:solidFill>
              <a:latin typeface="Source Sans Pro Light"/>
              <a:ea typeface="Source Sans Pro Light"/>
              <a:cs typeface="Source Sans Pro Light"/>
              <a:sym typeface="Source Sans Pro Light"/>
            </a:endParaRPr>
          </a:p>
          <a:p>
            <a:pPr indent="-342900" lvl="0" marL="457200" rtl="0" algn="l">
              <a:lnSpc>
                <a:spcPct val="115000"/>
              </a:lnSpc>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Apollo Platform</a:t>
            </a:r>
            <a:endParaRPr sz="1800">
              <a:solidFill>
                <a:srgbClr val="666666"/>
              </a:solidFill>
              <a:latin typeface="Source Sans Pro Light"/>
              <a:ea typeface="Source Sans Pro Light"/>
              <a:cs typeface="Source Sans Pro Light"/>
              <a:sym typeface="Source Sans Pro Light"/>
            </a:endParaRPr>
          </a:p>
          <a:p>
            <a:pPr indent="-342900" lvl="0" marL="457200" rtl="0" algn="l">
              <a:lnSpc>
                <a:spcPct val="115000"/>
              </a:lnSpc>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Angular ed Apollo Client </a:t>
            </a:r>
            <a:endParaRPr sz="1800">
              <a:solidFill>
                <a:srgbClr val="666666"/>
              </a:solidFill>
              <a:latin typeface="Source Sans Pro Light"/>
              <a:ea typeface="Source Sans Pro Light"/>
              <a:cs typeface="Source Sans Pro Light"/>
              <a:sym typeface="Source Sans Pro Light"/>
            </a:endParaRPr>
          </a:p>
          <a:p>
            <a:pPr indent="-342900" lvl="0" marL="457200" rtl="0" algn="l">
              <a:lnSpc>
                <a:spcPct val="115000"/>
              </a:lnSpc>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Esempi Pratici</a:t>
            </a:r>
            <a:endParaRPr sz="1800">
              <a:solidFill>
                <a:srgbClr val="666666"/>
              </a:solidFill>
              <a:latin typeface="Source Sans Pro Light"/>
              <a:ea typeface="Source Sans Pro Light"/>
              <a:cs typeface="Source Sans Pro Light"/>
              <a:sym typeface="Source Sans Pro Light"/>
            </a:endParaRPr>
          </a:p>
          <a:p>
            <a:pPr indent="-342900" lvl="0" marL="457200" rtl="0" algn="l">
              <a:lnSpc>
                <a:spcPct val="115000"/>
              </a:lnSpc>
              <a:spcBef>
                <a:spcPts val="0"/>
              </a:spcBef>
              <a:spcAft>
                <a:spcPts val="0"/>
              </a:spcAft>
              <a:buClr>
                <a:srgbClr val="666666"/>
              </a:buClr>
              <a:buSzPts val="1800"/>
              <a:buFont typeface="Quicksand"/>
              <a:buChar char="●"/>
            </a:pPr>
            <a:r>
              <a:rPr lang="it" sz="1800">
                <a:solidFill>
                  <a:srgbClr val="666666"/>
                </a:solidFill>
                <a:latin typeface="Source Sans Pro Light"/>
                <a:ea typeface="Source Sans Pro Light"/>
                <a:cs typeface="Source Sans Pro Light"/>
                <a:sym typeface="Source Sans Pro Light"/>
              </a:rPr>
              <a:t>Links Utili e tanto altro!</a:t>
            </a:r>
            <a:br>
              <a:rPr lang="it" sz="1800">
                <a:solidFill>
                  <a:srgbClr val="666666"/>
                </a:solidFill>
                <a:latin typeface="Quicksand"/>
                <a:ea typeface="Quicksand"/>
                <a:cs typeface="Quicksand"/>
                <a:sym typeface="Quicksand"/>
              </a:rPr>
            </a:br>
            <a:endParaRPr sz="1800">
              <a:solidFill>
                <a:srgbClr val="666666"/>
              </a:solidFill>
              <a:latin typeface="Quicksand"/>
              <a:ea typeface="Quicksand"/>
              <a:cs typeface="Quicksand"/>
              <a:sym typeface="Quicksand"/>
            </a:endParaRPr>
          </a:p>
        </p:txBody>
      </p:sp>
      <p:sp>
        <p:nvSpPr>
          <p:cNvPr id="550" name="Google Shape;550;p66"/>
          <p:cNvSpPr txBox="1"/>
          <p:nvPr>
            <p:ph type="ctrTitle"/>
          </p:nvPr>
        </p:nvSpPr>
        <p:spPr>
          <a:xfrm>
            <a:off x="348875" y="992175"/>
            <a:ext cx="4003500" cy="6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3600">
                <a:solidFill>
                  <a:srgbClr val="666666"/>
                </a:solidFill>
                <a:latin typeface="Source Sans Pro Light"/>
                <a:ea typeface="Source Sans Pro Light"/>
                <a:cs typeface="Source Sans Pro Light"/>
                <a:sym typeface="Source Sans Pro Light"/>
              </a:rPr>
              <a:t>GraphQL</a:t>
            </a:r>
            <a:endParaRPr sz="3600">
              <a:solidFill>
                <a:srgbClr val="666666"/>
              </a:solidFill>
              <a:latin typeface="Source Sans Pro Light"/>
              <a:ea typeface="Source Sans Pro Light"/>
              <a:cs typeface="Source Sans Pro Light"/>
              <a:sym typeface="Source Sans Pro Light"/>
            </a:endParaRPr>
          </a:p>
        </p:txBody>
      </p:sp>
      <p:grpSp>
        <p:nvGrpSpPr>
          <p:cNvPr id="551" name="Google Shape;551;p66"/>
          <p:cNvGrpSpPr/>
          <p:nvPr/>
        </p:nvGrpSpPr>
        <p:grpSpPr>
          <a:xfrm>
            <a:off x="348875" y="210491"/>
            <a:ext cx="8620650" cy="4722522"/>
            <a:chOff x="311700" y="199653"/>
            <a:chExt cx="8620650" cy="4722522"/>
          </a:xfrm>
        </p:grpSpPr>
        <p:pic>
          <p:nvPicPr>
            <p:cNvPr id="552" name="Google Shape;552;p66"/>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553" name="Google Shape;553;p66"/>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554" name="Google Shape;554;p66"/>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555" name="Google Shape;555;p66"/>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7"/>
          <p:cNvSpPr txBox="1"/>
          <p:nvPr>
            <p:ph type="ctrTitle"/>
          </p:nvPr>
        </p:nvSpPr>
        <p:spPr>
          <a:xfrm>
            <a:off x="974550" y="787375"/>
            <a:ext cx="71949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Cosa è GraphQL? </a:t>
            </a:r>
            <a:endParaRPr sz="3400">
              <a:solidFill>
                <a:srgbClr val="666666"/>
              </a:solidFill>
              <a:latin typeface="Source Sans Pro Light"/>
              <a:ea typeface="Source Sans Pro Light"/>
              <a:cs typeface="Source Sans Pro Light"/>
              <a:sym typeface="Source Sans Pro Light"/>
            </a:endParaRPr>
          </a:p>
        </p:txBody>
      </p:sp>
      <p:sp>
        <p:nvSpPr>
          <p:cNvPr id="561" name="Google Shape;561;p67"/>
          <p:cNvSpPr txBox="1"/>
          <p:nvPr>
            <p:ph idx="1" type="subTitle"/>
          </p:nvPr>
        </p:nvSpPr>
        <p:spPr>
          <a:xfrm>
            <a:off x="272625" y="1760000"/>
            <a:ext cx="8624400" cy="206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200">
                <a:solidFill>
                  <a:srgbClr val="666666"/>
                </a:solidFill>
                <a:latin typeface="Source Sans Pro Light"/>
                <a:ea typeface="Source Sans Pro Light"/>
                <a:cs typeface="Source Sans Pro Light"/>
                <a:sym typeface="Source Sans Pro Light"/>
              </a:rPr>
              <a:t>GraphQL è un </a:t>
            </a:r>
            <a:r>
              <a:rPr i="1" lang="it" sz="2200">
                <a:solidFill>
                  <a:srgbClr val="666666"/>
                </a:solidFill>
                <a:latin typeface="Source Sans Pro Light"/>
                <a:ea typeface="Source Sans Pro Light"/>
                <a:cs typeface="Source Sans Pro Light"/>
                <a:sym typeface="Source Sans Pro Light"/>
              </a:rPr>
              <a:t>API query language</a:t>
            </a:r>
            <a:r>
              <a:rPr lang="it" sz="2200">
                <a:solidFill>
                  <a:srgbClr val="666666"/>
                </a:solidFill>
                <a:latin typeface="Source Sans Pro Light"/>
                <a:ea typeface="Source Sans Pro Light"/>
                <a:cs typeface="Source Sans Pro Light"/>
                <a:sym typeface="Source Sans Pro Light"/>
              </a:rPr>
              <a:t> ed un</a:t>
            </a:r>
            <a:r>
              <a:rPr i="1" lang="it" sz="2200">
                <a:solidFill>
                  <a:srgbClr val="666666"/>
                </a:solidFill>
                <a:latin typeface="Source Sans Pro Light"/>
                <a:ea typeface="Source Sans Pro Light"/>
                <a:cs typeface="Source Sans Pro Light"/>
                <a:sym typeface="Source Sans Pro Light"/>
              </a:rPr>
              <a:t> runtime server side</a:t>
            </a:r>
            <a:r>
              <a:rPr lang="it" sz="2200">
                <a:solidFill>
                  <a:srgbClr val="666666"/>
                </a:solidFill>
                <a:latin typeface="Source Sans Pro Light"/>
                <a:ea typeface="Source Sans Pro Light"/>
                <a:cs typeface="Source Sans Pro Light"/>
                <a:sym typeface="Source Sans Pro Light"/>
              </a:rPr>
              <a:t> per l'esecuzione delle interrogazioni utilizzando </a:t>
            </a:r>
            <a:br>
              <a:rPr lang="it" sz="2200">
                <a:solidFill>
                  <a:srgbClr val="666666"/>
                </a:solidFill>
                <a:latin typeface="Source Sans Pro Light"/>
                <a:ea typeface="Source Sans Pro Light"/>
                <a:cs typeface="Source Sans Pro Light"/>
                <a:sym typeface="Source Sans Pro Light"/>
              </a:rPr>
            </a:br>
            <a:r>
              <a:rPr lang="it" sz="2200">
                <a:solidFill>
                  <a:srgbClr val="666666"/>
                </a:solidFill>
                <a:latin typeface="Source Sans Pro Light"/>
                <a:ea typeface="Source Sans Pro Light"/>
                <a:cs typeface="Source Sans Pro Light"/>
                <a:sym typeface="Source Sans Pro Light"/>
              </a:rPr>
              <a:t>un sistema di tipi definito per i dati. </a:t>
            </a:r>
            <a:br>
              <a:rPr lang="it" sz="2200">
                <a:solidFill>
                  <a:srgbClr val="666666"/>
                </a:solidFill>
                <a:latin typeface="Source Sans Pro Light"/>
                <a:ea typeface="Source Sans Pro Light"/>
                <a:cs typeface="Source Sans Pro Light"/>
                <a:sym typeface="Source Sans Pro Light"/>
              </a:rPr>
            </a:br>
            <a:br>
              <a:rPr lang="it" sz="2200">
                <a:solidFill>
                  <a:srgbClr val="666666"/>
                </a:solidFill>
                <a:latin typeface="Source Sans Pro Light"/>
                <a:ea typeface="Source Sans Pro Light"/>
                <a:cs typeface="Source Sans Pro Light"/>
                <a:sym typeface="Source Sans Pro Light"/>
              </a:rPr>
            </a:br>
            <a:r>
              <a:rPr lang="it" sz="2200">
                <a:solidFill>
                  <a:srgbClr val="666666"/>
                </a:solidFill>
                <a:latin typeface="Source Sans Pro Light"/>
                <a:ea typeface="Source Sans Pro Light"/>
                <a:cs typeface="Source Sans Pro Light"/>
                <a:sym typeface="Source Sans Pro Light"/>
              </a:rPr>
              <a:t>GraphQL </a:t>
            </a:r>
            <a:r>
              <a:rPr i="1" lang="it" sz="2200">
                <a:solidFill>
                  <a:srgbClr val="666666"/>
                </a:solidFill>
                <a:latin typeface="Source Sans Pro Light"/>
                <a:ea typeface="Source Sans Pro Light"/>
                <a:cs typeface="Source Sans Pro Light"/>
                <a:sym typeface="Source Sans Pro Light"/>
              </a:rPr>
              <a:t>non</a:t>
            </a:r>
            <a:r>
              <a:rPr lang="it" sz="2200">
                <a:solidFill>
                  <a:srgbClr val="666666"/>
                </a:solidFill>
                <a:latin typeface="Source Sans Pro Light"/>
                <a:ea typeface="Source Sans Pro Light"/>
                <a:cs typeface="Source Sans Pro Light"/>
                <a:sym typeface="Source Sans Pro Light"/>
              </a:rPr>
              <a:t> è associato a nessun database </a:t>
            </a:r>
            <a:endParaRPr sz="22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None/>
            </a:pPr>
            <a:r>
              <a:rPr lang="it" sz="2200">
                <a:solidFill>
                  <a:srgbClr val="666666"/>
                </a:solidFill>
                <a:latin typeface="Source Sans Pro Light"/>
                <a:ea typeface="Source Sans Pro Light"/>
                <a:cs typeface="Source Sans Pro Light"/>
                <a:sym typeface="Source Sans Pro Light"/>
              </a:rPr>
              <a:t>o motore di archiviazione specifico.</a:t>
            </a:r>
            <a:endParaRPr sz="2200">
              <a:solidFill>
                <a:srgbClr val="666666"/>
              </a:solidFill>
              <a:latin typeface="Source Sans Pro Light"/>
              <a:ea typeface="Source Sans Pro Light"/>
              <a:cs typeface="Source Sans Pro Light"/>
              <a:sym typeface="Source Sans Pro Light"/>
            </a:endParaRPr>
          </a:p>
        </p:txBody>
      </p:sp>
      <p:grpSp>
        <p:nvGrpSpPr>
          <p:cNvPr id="562" name="Google Shape;562;p67"/>
          <p:cNvGrpSpPr/>
          <p:nvPr/>
        </p:nvGrpSpPr>
        <p:grpSpPr>
          <a:xfrm>
            <a:off x="348875" y="210491"/>
            <a:ext cx="8620650" cy="4722522"/>
            <a:chOff x="311700" y="199653"/>
            <a:chExt cx="8620650" cy="4722522"/>
          </a:xfrm>
        </p:grpSpPr>
        <p:pic>
          <p:nvPicPr>
            <p:cNvPr id="563" name="Google Shape;563;p67"/>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564" name="Google Shape;564;p67"/>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565" name="Google Shape;565;p67"/>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566" name="Google Shape;566;p67"/>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8"/>
          <p:cNvSpPr txBox="1"/>
          <p:nvPr>
            <p:ph type="ctrTitle"/>
          </p:nvPr>
        </p:nvSpPr>
        <p:spPr>
          <a:xfrm>
            <a:off x="974550" y="787375"/>
            <a:ext cx="71949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Lo scenario</a:t>
            </a:r>
            <a:endParaRPr sz="3400">
              <a:solidFill>
                <a:srgbClr val="666666"/>
              </a:solidFill>
              <a:latin typeface="Source Sans Pro Light"/>
              <a:ea typeface="Source Sans Pro Light"/>
              <a:cs typeface="Source Sans Pro Light"/>
              <a:sym typeface="Source Sans Pro Light"/>
            </a:endParaRPr>
          </a:p>
        </p:txBody>
      </p:sp>
      <p:sp>
        <p:nvSpPr>
          <p:cNvPr id="572" name="Google Shape;572;p68"/>
          <p:cNvSpPr txBox="1"/>
          <p:nvPr>
            <p:ph idx="1" type="subTitle"/>
          </p:nvPr>
        </p:nvSpPr>
        <p:spPr>
          <a:xfrm>
            <a:off x="272625" y="1607600"/>
            <a:ext cx="8624400" cy="130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200">
                <a:solidFill>
                  <a:srgbClr val="666666"/>
                </a:solidFill>
                <a:latin typeface="Source Sans Pro Light"/>
                <a:ea typeface="Source Sans Pro Light"/>
                <a:cs typeface="Source Sans Pro Light"/>
                <a:sym typeface="Source Sans Pro Light"/>
              </a:rPr>
              <a:t>Le </a:t>
            </a:r>
            <a:r>
              <a:rPr i="1" lang="it" sz="2200">
                <a:solidFill>
                  <a:srgbClr val="666666"/>
                </a:solidFill>
                <a:latin typeface="Source Sans Pro Light"/>
                <a:ea typeface="Source Sans Pro Light"/>
                <a:cs typeface="Source Sans Pro Light"/>
                <a:sym typeface="Source Sans Pro Light"/>
              </a:rPr>
              <a:t>API</a:t>
            </a:r>
            <a:r>
              <a:rPr lang="it" sz="2200">
                <a:solidFill>
                  <a:srgbClr val="666666"/>
                </a:solidFill>
                <a:latin typeface="Source Sans Pro Light"/>
                <a:ea typeface="Source Sans Pro Light"/>
                <a:cs typeface="Source Sans Pro Light"/>
                <a:sym typeface="Source Sans Pro Light"/>
              </a:rPr>
              <a:t> sono diventate ormai onnipresenti nelle infrastrutture software, e sono (semplificando) la definizione di come un client può richiedere dati da un server.</a:t>
            </a:r>
            <a:br>
              <a:rPr lang="it" sz="2200">
                <a:solidFill>
                  <a:srgbClr val="666666"/>
                </a:solidFill>
                <a:latin typeface="Source Sans Pro Light"/>
                <a:ea typeface="Source Sans Pro Light"/>
                <a:cs typeface="Source Sans Pro Light"/>
                <a:sym typeface="Source Sans Pro Light"/>
              </a:rPr>
            </a:br>
            <a:endParaRPr sz="2200">
              <a:solidFill>
                <a:srgbClr val="666666"/>
              </a:solidFill>
              <a:latin typeface="Source Sans Pro Light"/>
              <a:ea typeface="Source Sans Pro Light"/>
              <a:cs typeface="Source Sans Pro Light"/>
              <a:sym typeface="Source Sans Pro Light"/>
            </a:endParaRPr>
          </a:p>
        </p:txBody>
      </p:sp>
      <p:pic>
        <p:nvPicPr>
          <p:cNvPr id="573" name="Google Shape;573;p68"/>
          <p:cNvPicPr preferRelativeResize="0"/>
          <p:nvPr/>
        </p:nvPicPr>
        <p:blipFill>
          <a:blip r:embed="rId3">
            <a:alphaModFix/>
          </a:blip>
          <a:stretch>
            <a:fillRect/>
          </a:stretch>
        </p:blipFill>
        <p:spPr>
          <a:xfrm>
            <a:off x="2091700" y="2803350"/>
            <a:ext cx="4986252" cy="1608051"/>
          </a:xfrm>
          <a:prstGeom prst="rect">
            <a:avLst/>
          </a:prstGeom>
          <a:noFill/>
          <a:ln>
            <a:noFill/>
          </a:ln>
        </p:spPr>
      </p:pic>
      <p:grpSp>
        <p:nvGrpSpPr>
          <p:cNvPr id="574" name="Google Shape;574;p68"/>
          <p:cNvGrpSpPr/>
          <p:nvPr/>
        </p:nvGrpSpPr>
        <p:grpSpPr>
          <a:xfrm>
            <a:off x="348875" y="210491"/>
            <a:ext cx="8620650" cy="4722522"/>
            <a:chOff x="311700" y="199653"/>
            <a:chExt cx="8620650" cy="4722522"/>
          </a:xfrm>
        </p:grpSpPr>
        <p:pic>
          <p:nvPicPr>
            <p:cNvPr id="575" name="Google Shape;575;p68"/>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576" name="Google Shape;576;p68"/>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577" name="Google Shape;577;p68"/>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578" name="Google Shape;578;p68"/>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9"/>
          <p:cNvSpPr txBox="1"/>
          <p:nvPr>
            <p:ph type="ctrTitle"/>
          </p:nvPr>
        </p:nvSpPr>
        <p:spPr>
          <a:xfrm>
            <a:off x="974550" y="939775"/>
            <a:ext cx="71949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Lo scenario &amp; GraphQL</a:t>
            </a:r>
            <a:endParaRPr sz="3400">
              <a:solidFill>
                <a:srgbClr val="666666"/>
              </a:solidFill>
              <a:latin typeface="Source Sans Pro Light"/>
              <a:ea typeface="Source Sans Pro Light"/>
              <a:cs typeface="Source Sans Pro Light"/>
              <a:sym typeface="Source Sans Pro Light"/>
            </a:endParaRPr>
          </a:p>
        </p:txBody>
      </p:sp>
      <p:sp>
        <p:nvSpPr>
          <p:cNvPr id="584" name="Google Shape;584;p69"/>
          <p:cNvSpPr txBox="1"/>
          <p:nvPr>
            <p:ph idx="1" type="subTitle"/>
          </p:nvPr>
        </p:nvSpPr>
        <p:spPr>
          <a:xfrm>
            <a:off x="272625" y="1836200"/>
            <a:ext cx="8624400" cy="206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200">
                <a:solidFill>
                  <a:srgbClr val="666666"/>
                </a:solidFill>
                <a:latin typeface="Source Sans Pro Light"/>
                <a:ea typeface="Source Sans Pro Light"/>
                <a:cs typeface="Source Sans Pro Light"/>
                <a:sym typeface="Source Sans Pro Light"/>
              </a:rPr>
              <a:t>GraphQL consente il recupero dei dati, dichiarando </a:t>
            </a:r>
            <a:r>
              <a:rPr i="1" lang="it" sz="2200">
                <a:solidFill>
                  <a:srgbClr val="666666"/>
                </a:solidFill>
                <a:latin typeface="Source Sans Pro Light"/>
                <a:ea typeface="Source Sans Pro Light"/>
                <a:cs typeface="Source Sans Pro Light"/>
                <a:sym typeface="Source Sans Pro Light"/>
              </a:rPr>
              <a:t>client side</a:t>
            </a:r>
            <a:r>
              <a:rPr lang="it" sz="2200">
                <a:solidFill>
                  <a:srgbClr val="666666"/>
                </a:solidFill>
                <a:latin typeface="Source Sans Pro Light"/>
                <a:ea typeface="Source Sans Pro Light"/>
                <a:cs typeface="Source Sans Pro Light"/>
                <a:sym typeface="Source Sans Pro Light"/>
              </a:rPr>
              <a:t> esattamente quali dati sono necessari dall’API.</a:t>
            </a:r>
            <a:br>
              <a:rPr lang="it" sz="2200">
                <a:solidFill>
                  <a:srgbClr val="666666"/>
                </a:solidFill>
                <a:latin typeface="Source Sans Pro Light"/>
                <a:ea typeface="Source Sans Pro Light"/>
                <a:cs typeface="Source Sans Pro Light"/>
                <a:sym typeface="Source Sans Pro Light"/>
              </a:rPr>
            </a:br>
            <a:br>
              <a:rPr lang="it" sz="2200">
                <a:solidFill>
                  <a:srgbClr val="666666"/>
                </a:solidFill>
                <a:latin typeface="Source Sans Pro Light"/>
                <a:ea typeface="Source Sans Pro Light"/>
                <a:cs typeface="Source Sans Pro Light"/>
                <a:sym typeface="Source Sans Pro Light"/>
              </a:rPr>
            </a:br>
            <a:r>
              <a:rPr lang="it" sz="2200">
                <a:solidFill>
                  <a:srgbClr val="666666"/>
                </a:solidFill>
                <a:latin typeface="Source Sans Pro Light"/>
                <a:ea typeface="Source Sans Pro Light"/>
                <a:cs typeface="Source Sans Pro Light"/>
                <a:sym typeface="Source Sans Pro Light"/>
              </a:rPr>
              <a:t> Un server GraphQL espone solo un singolo endpoint e risponde con precisione ai dati richiesti dal client.</a:t>
            </a:r>
            <a:endParaRPr sz="2200">
              <a:solidFill>
                <a:srgbClr val="666666"/>
              </a:solidFill>
              <a:latin typeface="Source Sans Pro Light"/>
              <a:ea typeface="Source Sans Pro Light"/>
              <a:cs typeface="Source Sans Pro Light"/>
              <a:sym typeface="Source Sans Pro Light"/>
            </a:endParaRPr>
          </a:p>
        </p:txBody>
      </p:sp>
      <p:grpSp>
        <p:nvGrpSpPr>
          <p:cNvPr id="585" name="Google Shape;585;p69"/>
          <p:cNvGrpSpPr/>
          <p:nvPr/>
        </p:nvGrpSpPr>
        <p:grpSpPr>
          <a:xfrm>
            <a:off x="348875" y="210491"/>
            <a:ext cx="8620650" cy="4722522"/>
            <a:chOff x="311700" y="199653"/>
            <a:chExt cx="8620650" cy="4722522"/>
          </a:xfrm>
        </p:grpSpPr>
        <p:pic>
          <p:nvPicPr>
            <p:cNvPr id="586" name="Google Shape;586;p69"/>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587" name="Google Shape;587;p69"/>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588" name="Google Shape;588;p69"/>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589" name="Google Shape;589;p69"/>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3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55" name="Google Shape;155;p34"/>
          <p:cNvPicPr preferRelativeResize="0"/>
          <p:nvPr/>
        </p:nvPicPr>
        <p:blipFill>
          <a:blip r:embed="rId4">
            <a:alphaModFix/>
          </a:blip>
          <a:stretch>
            <a:fillRect/>
          </a:stretch>
        </p:blipFill>
        <p:spPr>
          <a:xfrm>
            <a:off x="0" y="8950"/>
            <a:ext cx="9143999"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0"/>
          <p:cNvSpPr txBox="1"/>
          <p:nvPr>
            <p:ph idx="1" type="subTitle"/>
          </p:nvPr>
        </p:nvSpPr>
        <p:spPr>
          <a:xfrm>
            <a:off x="386250" y="1370875"/>
            <a:ext cx="8371500" cy="28473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666666"/>
              </a:buClr>
              <a:buSzPts val="2100"/>
              <a:buFont typeface="Source Sans Pro Light"/>
              <a:buChar char="●"/>
            </a:pPr>
            <a:r>
              <a:rPr lang="it" sz="2200">
                <a:solidFill>
                  <a:srgbClr val="666666"/>
                </a:solidFill>
                <a:latin typeface="Source Sans Pro Light"/>
                <a:ea typeface="Source Sans Pro Light"/>
                <a:cs typeface="Source Sans Pro Light"/>
                <a:sym typeface="Source Sans Pro Light"/>
              </a:rPr>
              <a:t>Evita l’over-fetching</a:t>
            </a:r>
            <a:br>
              <a:rPr lang="it" sz="2100">
                <a:solidFill>
                  <a:srgbClr val="666666"/>
                </a:solidFill>
                <a:latin typeface="Source Sans Pro Light"/>
                <a:ea typeface="Source Sans Pro Light"/>
                <a:cs typeface="Source Sans Pro Light"/>
                <a:sym typeface="Source Sans Pro Light"/>
              </a:rPr>
            </a:br>
            <a:r>
              <a:rPr lang="it" sz="1200">
                <a:solidFill>
                  <a:srgbClr val="666666"/>
                </a:solidFill>
                <a:latin typeface="Source Sans Pro Light"/>
                <a:ea typeface="Source Sans Pro Light"/>
                <a:cs typeface="Source Sans Pro Light"/>
                <a:sym typeface="Source Sans Pro Light"/>
              </a:rPr>
              <a:t>Evita di recuperare più dati del necessario perché puoi specificare i campi esatti di cui hai bisogno.</a:t>
            </a:r>
            <a:br>
              <a:rPr lang="it" sz="1200">
                <a:solidFill>
                  <a:srgbClr val="666666"/>
                </a:solidFill>
                <a:latin typeface="Source Sans Pro Light"/>
                <a:ea typeface="Source Sans Pro Light"/>
                <a:cs typeface="Source Sans Pro Light"/>
                <a:sym typeface="Source Sans Pro Light"/>
              </a:rPr>
            </a:br>
            <a:endParaRPr sz="12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2200">
                <a:solidFill>
                  <a:srgbClr val="666666"/>
                </a:solidFill>
                <a:latin typeface="Source Sans Pro Light"/>
                <a:ea typeface="Source Sans Pro Light"/>
                <a:cs typeface="Source Sans Pro Light"/>
                <a:sym typeface="Source Sans Pro Light"/>
              </a:rPr>
              <a:t>Evita l’under-fetching</a:t>
            </a:r>
            <a:br>
              <a:rPr lang="it" sz="2100">
                <a:solidFill>
                  <a:srgbClr val="666666"/>
                </a:solidFill>
                <a:latin typeface="Source Sans Pro Light"/>
                <a:ea typeface="Source Sans Pro Light"/>
                <a:cs typeface="Source Sans Pro Light"/>
                <a:sym typeface="Source Sans Pro Light"/>
              </a:rPr>
            </a:br>
            <a:r>
              <a:rPr lang="it" sz="1200">
                <a:solidFill>
                  <a:srgbClr val="666666"/>
                </a:solidFill>
                <a:latin typeface="Source Sans Pro Light"/>
                <a:ea typeface="Source Sans Pro Light"/>
                <a:cs typeface="Source Sans Pro Light"/>
                <a:sym typeface="Source Sans Pro Light"/>
              </a:rPr>
              <a:t>Se hai bisogno di più dati, puoi anche evitare di effettuare più chiamate alla tua API.</a:t>
            </a:r>
            <a:br>
              <a:rPr lang="it" sz="1200">
                <a:solidFill>
                  <a:srgbClr val="666666"/>
                </a:solidFill>
                <a:latin typeface="Source Sans Pro Light"/>
                <a:ea typeface="Source Sans Pro Light"/>
                <a:cs typeface="Source Sans Pro Light"/>
                <a:sym typeface="Source Sans Pro Light"/>
              </a:rPr>
            </a:br>
            <a:endParaRPr sz="12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2200">
                <a:solidFill>
                  <a:srgbClr val="666666"/>
                </a:solidFill>
                <a:latin typeface="Source Sans Pro Light"/>
                <a:ea typeface="Source Sans Pro Light"/>
                <a:cs typeface="Source Sans Pro Light"/>
                <a:sym typeface="Source Sans Pro Light"/>
              </a:rPr>
              <a:t>Maggiore separazione di competenze</a:t>
            </a:r>
            <a:br>
              <a:rPr lang="it" sz="2100">
                <a:solidFill>
                  <a:srgbClr val="666666"/>
                </a:solidFill>
                <a:latin typeface="Source Sans Pro Light"/>
                <a:ea typeface="Source Sans Pro Light"/>
                <a:cs typeface="Source Sans Pro Light"/>
                <a:sym typeface="Source Sans Pro Light"/>
              </a:rPr>
            </a:br>
            <a:r>
              <a:rPr lang="it" sz="1200">
                <a:solidFill>
                  <a:srgbClr val="666666"/>
                </a:solidFill>
                <a:latin typeface="Source Sans Pro Light"/>
                <a:ea typeface="Source Sans Pro Light"/>
                <a:cs typeface="Source Sans Pro Light"/>
                <a:sym typeface="Source Sans Pro Light"/>
              </a:rPr>
              <a:t>A volte per recuperare i dati esatti di cui hai bisogno, soprattutto se vuoi evitare più chiamate API, dovrai chiedere ai tuoi sviluppatori API di creare nuovi endpoints. Con GraphQL, il tuo lavoro è indipendente dal team API! </a:t>
            </a:r>
            <a:br>
              <a:rPr lang="it" sz="1200">
                <a:solidFill>
                  <a:srgbClr val="666666"/>
                </a:solidFill>
                <a:latin typeface="Source Sans Pro Light"/>
                <a:ea typeface="Source Sans Pro Light"/>
                <a:cs typeface="Source Sans Pro Light"/>
                <a:sym typeface="Source Sans Pro Light"/>
              </a:rPr>
            </a:br>
            <a:endParaRPr sz="12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i="1" lang="it" sz="2200">
                <a:solidFill>
                  <a:srgbClr val="666666"/>
                </a:solidFill>
                <a:latin typeface="Source Sans Pro Light"/>
                <a:ea typeface="Source Sans Pro Light"/>
                <a:cs typeface="Source Sans Pro Light"/>
                <a:sym typeface="Source Sans Pro Light"/>
              </a:rPr>
              <a:t>Schema Definition Language</a:t>
            </a:r>
            <a:r>
              <a:rPr lang="it" sz="2200">
                <a:solidFill>
                  <a:srgbClr val="666666"/>
                </a:solidFill>
                <a:latin typeface="Source Sans Pro Light"/>
                <a:ea typeface="Source Sans Pro Light"/>
                <a:cs typeface="Source Sans Pro Light"/>
                <a:sym typeface="Source Sans Pro Light"/>
              </a:rPr>
              <a:t> ed Auto Documentazione</a:t>
            </a:r>
            <a:br>
              <a:rPr lang="it" sz="2100">
                <a:solidFill>
                  <a:srgbClr val="666666"/>
                </a:solidFill>
                <a:latin typeface="Source Sans Pro Light"/>
                <a:ea typeface="Source Sans Pro Light"/>
                <a:cs typeface="Source Sans Pro Light"/>
                <a:sym typeface="Source Sans Pro Light"/>
              </a:rPr>
            </a:br>
            <a:r>
              <a:rPr lang="it" sz="1200">
                <a:solidFill>
                  <a:srgbClr val="666666"/>
                </a:solidFill>
                <a:latin typeface="Source Sans Pro Light"/>
                <a:ea typeface="Source Sans Pro Light"/>
                <a:cs typeface="Source Sans Pro Light"/>
                <a:sym typeface="Source Sans Pro Light"/>
              </a:rPr>
              <a:t>Ogni API GraphQL è conforme a uno "schema" autodocumentato che è il modello di dati del grafo e del tipo di query che può fare un client. </a:t>
            </a:r>
            <a:endParaRPr sz="1200">
              <a:solidFill>
                <a:srgbClr val="666666"/>
              </a:solidFill>
              <a:latin typeface="Source Sans Pro Light"/>
              <a:ea typeface="Source Sans Pro Light"/>
              <a:cs typeface="Source Sans Pro Light"/>
              <a:sym typeface="Source Sans Pro Light"/>
            </a:endParaRPr>
          </a:p>
        </p:txBody>
      </p:sp>
      <p:sp>
        <p:nvSpPr>
          <p:cNvPr id="595" name="Google Shape;595;p70"/>
          <p:cNvSpPr txBox="1"/>
          <p:nvPr>
            <p:ph type="ctrTitle"/>
          </p:nvPr>
        </p:nvSpPr>
        <p:spPr>
          <a:xfrm>
            <a:off x="974550" y="676075"/>
            <a:ext cx="71949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Quali caratteristiche ha? </a:t>
            </a:r>
            <a:endParaRPr sz="3400">
              <a:solidFill>
                <a:srgbClr val="666666"/>
              </a:solidFill>
              <a:latin typeface="Source Sans Pro Light"/>
              <a:ea typeface="Source Sans Pro Light"/>
              <a:cs typeface="Source Sans Pro Light"/>
              <a:sym typeface="Source Sans Pro Light"/>
            </a:endParaRPr>
          </a:p>
        </p:txBody>
      </p:sp>
      <p:grpSp>
        <p:nvGrpSpPr>
          <p:cNvPr id="596" name="Google Shape;596;p70"/>
          <p:cNvGrpSpPr/>
          <p:nvPr/>
        </p:nvGrpSpPr>
        <p:grpSpPr>
          <a:xfrm>
            <a:off x="348875" y="210491"/>
            <a:ext cx="8620650" cy="4722522"/>
            <a:chOff x="311700" y="199653"/>
            <a:chExt cx="8620650" cy="4722522"/>
          </a:xfrm>
        </p:grpSpPr>
        <p:pic>
          <p:nvPicPr>
            <p:cNvPr id="597" name="Google Shape;597;p70"/>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598" name="Google Shape;598;p70"/>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599" name="Google Shape;599;p70"/>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600" name="Google Shape;600;p70"/>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1"/>
          <p:cNvSpPr txBox="1"/>
          <p:nvPr>
            <p:ph type="ctrTitle"/>
          </p:nvPr>
        </p:nvSpPr>
        <p:spPr>
          <a:xfrm>
            <a:off x="974550" y="711175"/>
            <a:ext cx="7194900" cy="35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2400">
                <a:solidFill>
                  <a:srgbClr val="666666"/>
                </a:solidFill>
                <a:latin typeface="Source Sans Pro Light"/>
                <a:ea typeface="Source Sans Pro Light"/>
                <a:cs typeface="Source Sans Pro Light"/>
                <a:sym typeface="Source Sans Pro Light"/>
              </a:rPr>
              <a:t>Ecco un esempio...</a:t>
            </a:r>
            <a:endParaRPr sz="2400">
              <a:solidFill>
                <a:srgbClr val="666666"/>
              </a:solidFill>
              <a:latin typeface="Source Sans Pro Light"/>
              <a:ea typeface="Source Sans Pro Light"/>
              <a:cs typeface="Source Sans Pro Light"/>
              <a:sym typeface="Source Sans Pro Light"/>
            </a:endParaRPr>
          </a:p>
        </p:txBody>
      </p:sp>
      <p:pic>
        <p:nvPicPr>
          <p:cNvPr id="606" name="Google Shape;606;p71"/>
          <p:cNvPicPr preferRelativeResize="0"/>
          <p:nvPr/>
        </p:nvPicPr>
        <p:blipFill rotWithShape="1">
          <a:blip r:embed="rId3">
            <a:alphaModFix/>
          </a:blip>
          <a:srcRect b="-3890" l="-3890" r="-3890" t="-3890"/>
          <a:stretch/>
        </p:blipFill>
        <p:spPr>
          <a:xfrm>
            <a:off x="1889200" y="1211054"/>
            <a:ext cx="5365601" cy="3241275"/>
          </a:xfrm>
          <a:prstGeom prst="rect">
            <a:avLst/>
          </a:prstGeom>
          <a:noFill/>
          <a:ln cap="flat" cmpd="sng" w="9525">
            <a:solidFill>
              <a:srgbClr val="EFEFEF"/>
            </a:solidFill>
            <a:prstDash val="solid"/>
            <a:round/>
            <a:headEnd len="sm" w="sm" type="none"/>
            <a:tailEnd len="sm" w="sm" type="none"/>
          </a:ln>
        </p:spPr>
      </p:pic>
      <p:grpSp>
        <p:nvGrpSpPr>
          <p:cNvPr id="607" name="Google Shape;607;p71"/>
          <p:cNvGrpSpPr/>
          <p:nvPr/>
        </p:nvGrpSpPr>
        <p:grpSpPr>
          <a:xfrm>
            <a:off x="348875" y="210491"/>
            <a:ext cx="8620650" cy="4722522"/>
            <a:chOff x="311700" y="199653"/>
            <a:chExt cx="8620650" cy="4722522"/>
          </a:xfrm>
        </p:grpSpPr>
        <p:pic>
          <p:nvPicPr>
            <p:cNvPr id="608" name="Google Shape;608;p71"/>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609" name="Google Shape;609;p71"/>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610" name="Google Shape;610;p71"/>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611" name="Google Shape;611;p71"/>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72"/>
          <p:cNvPicPr preferRelativeResize="0"/>
          <p:nvPr/>
        </p:nvPicPr>
        <p:blipFill>
          <a:blip r:embed="rId3">
            <a:alphaModFix/>
          </a:blip>
          <a:stretch>
            <a:fillRect/>
          </a:stretch>
        </p:blipFill>
        <p:spPr>
          <a:xfrm>
            <a:off x="321150" y="2214575"/>
            <a:ext cx="4305751" cy="2072900"/>
          </a:xfrm>
          <a:prstGeom prst="rect">
            <a:avLst/>
          </a:prstGeom>
          <a:noFill/>
          <a:ln>
            <a:noFill/>
          </a:ln>
        </p:spPr>
      </p:pic>
      <p:pic>
        <p:nvPicPr>
          <p:cNvPr id="617" name="Google Shape;617;p72"/>
          <p:cNvPicPr preferRelativeResize="0"/>
          <p:nvPr/>
        </p:nvPicPr>
        <p:blipFill>
          <a:blip r:embed="rId4">
            <a:alphaModFix/>
          </a:blip>
          <a:stretch>
            <a:fillRect/>
          </a:stretch>
        </p:blipFill>
        <p:spPr>
          <a:xfrm>
            <a:off x="4302375" y="2384525"/>
            <a:ext cx="4841625" cy="1881325"/>
          </a:xfrm>
          <a:prstGeom prst="rect">
            <a:avLst/>
          </a:prstGeom>
          <a:noFill/>
          <a:ln>
            <a:noFill/>
          </a:ln>
        </p:spPr>
      </p:pic>
      <p:sp>
        <p:nvSpPr>
          <p:cNvPr id="618" name="Google Shape;618;p72"/>
          <p:cNvSpPr txBox="1"/>
          <p:nvPr>
            <p:ph idx="1" type="subTitle"/>
          </p:nvPr>
        </p:nvSpPr>
        <p:spPr>
          <a:xfrm>
            <a:off x="141075" y="1379000"/>
            <a:ext cx="8862000" cy="91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000">
                <a:solidFill>
                  <a:srgbClr val="666666"/>
                </a:solidFill>
                <a:latin typeface="Source Sans Pro Light"/>
                <a:ea typeface="Source Sans Pro Light"/>
                <a:cs typeface="Source Sans Pro Light"/>
                <a:sym typeface="Source Sans Pro Light"/>
              </a:rPr>
              <a:t>Pensare ai dati restituiti dall'API come a un </a:t>
            </a:r>
            <a:r>
              <a:rPr i="1" lang="it" sz="2000">
                <a:solidFill>
                  <a:srgbClr val="666666"/>
                </a:solidFill>
                <a:latin typeface="Source Sans Pro Light"/>
                <a:ea typeface="Source Sans Pro Light"/>
                <a:cs typeface="Source Sans Pro Light"/>
                <a:sym typeface="Source Sans Pro Light"/>
              </a:rPr>
              <a:t>grafo</a:t>
            </a:r>
            <a:r>
              <a:rPr lang="it" sz="2000">
                <a:solidFill>
                  <a:srgbClr val="666666"/>
                </a:solidFill>
                <a:latin typeface="Source Sans Pro Light"/>
                <a:ea typeface="Source Sans Pro Light"/>
                <a:cs typeface="Source Sans Pro Light"/>
                <a:sym typeface="Source Sans Pro Light"/>
              </a:rPr>
              <a:t> consentirà di effettuare query per recuperare frammenti di dati </a:t>
            </a:r>
            <a:r>
              <a:rPr i="1" lang="it" sz="2000">
                <a:solidFill>
                  <a:srgbClr val="666666"/>
                </a:solidFill>
                <a:latin typeface="Source Sans Pro Light"/>
                <a:ea typeface="Source Sans Pro Light"/>
                <a:cs typeface="Source Sans Pro Light"/>
                <a:sym typeface="Source Sans Pro Light"/>
              </a:rPr>
              <a:t>correlati</a:t>
            </a:r>
            <a:r>
              <a:rPr lang="it" sz="2000">
                <a:solidFill>
                  <a:srgbClr val="666666"/>
                </a:solidFill>
                <a:latin typeface="Source Sans Pro Light"/>
                <a:ea typeface="Source Sans Pro Light"/>
                <a:cs typeface="Source Sans Pro Light"/>
                <a:sym typeface="Source Sans Pro Light"/>
              </a:rPr>
              <a:t> in un’unica azione. </a:t>
            </a:r>
            <a:endParaRPr sz="2000">
              <a:solidFill>
                <a:srgbClr val="666666"/>
              </a:solidFill>
              <a:latin typeface="Source Sans Pro Light"/>
              <a:ea typeface="Source Sans Pro Light"/>
              <a:cs typeface="Source Sans Pro Light"/>
              <a:sym typeface="Source Sans Pro Light"/>
            </a:endParaRPr>
          </a:p>
        </p:txBody>
      </p:sp>
      <p:sp>
        <p:nvSpPr>
          <p:cNvPr id="619" name="Google Shape;619;p72"/>
          <p:cNvSpPr txBox="1"/>
          <p:nvPr>
            <p:ph type="ctrTitle"/>
          </p:nvPr>
        </p:nvSpPr>
        <p:spPr>
          <a:xfrm>
            <a:off x="974550" y="711175"/>
            <a:ext cx="71949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Pensare in GraphQL </a:t>
            </a:r>
            <a:endParaRPr sz="3400">
              <a:solidFill>
                <a:srgbClr val="666666"/>
              </a:solidFill>
              <a:latin typeface="Source Sans Pro Light"/>
              <a:ea typeface="Source Sans Pro Light"/>
              <a:cs typeface="Source Sans Pro Light"/>
              <a:sym typeface="Source Sans Pro Light"/>
            </a:endParaRPr>
          </a:p>
        </p:txBody>
      </p:sp>
      <p:grpSp>
        <p:nvGrpSpPr>
          <p:cNvPr id="620" name="Google Shape;620;p72"/>
          <p:cNvGrpSpPr/>
          <p:nvPr/>
        </p:nvGrpSpPr>
        <p:grpSpPr>
          <a:xfrm>
            <a:off x="348875" y="210491"/>
            <a:ext cx="8620650" cy="4722522"/>
            <a:chOff x="311700" y="199653"/>
            <a:chExt cx="8620650" cy="4722522"/>
          </a:xfrm>
        </p:grpSpPr>
        <p:pic>
          <p:nvPicPr>
            <p:cNvPr id="621" name="Google Shape;621;p72"/>
            <p:cNvPicPr preferRelativeResize="0"/>
            <p:nvPr/>
          </p:nvPicPr>
          <p:blipFill>
            <a:blip r:embed="rId5">
              <a:alphaModFix/>
            </a:blip>
            <a:stretch>
              <a:fillRect/>
            </a:stretch>
          </p:blipFill>
          <p:spPr>
            <a:xfrm>
              <a:off x="311700" y="220475"/>
              <a:ext cx="1399152" cy="410999"/>
            </a:xfrm>
            <a:prstGeom prst="rect">
              <a:avLst/>
            </a:prstGeom>
            <a:noFill/>
            <a:ln>
              <a:noFill/>
            </a:ln>
          </p:spPr>
        </p:pic>
        <p:pic>
          <p:nvPicPr>
            <p:cNvPr id="622" name="Google Shape;622;p72"/>
            <p:cNvPicPr preferRelativeResize="0"/>
            <p:nvPr/>
          </p:nvPicPr>
          <p:blipFill>
            <a:blip r:embed="rId6">
              <a:alphaModFix amt="20000"/>
            </a:blip>
            <a:stretch>
              <a:fillRect/>
            </a:stretch>
          </p:blipFill>
          <p:spPr>
            <a:xfrm>
              <a:off x="8583075" y="199653"/>
              <a:ext cx="286400" cy="452642"/>
            </a:xfrm>
            <a:prstGeom prst="rect">
              <a:avLst/>
            </a:prstGeom>
            <a:noFill/>
            <a:ln>
              <a:noFill/>
            </a:ln>
          </p:spPr>
        </p:pic>
        <p:sp>
          <p:nvSpPr>
            <p:cNvPr id="623" name="Google Shape;623;p72"/>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624" name="Google Shape;624;p72"/>
            <p:cNvPicPr preferRelativeResize="0"/>
            <p:nvPr/>
          </p:nvPicPr>
          <p:blipFill>
            <a:blip r:embed="rId7">
              <a:alphaModFix amt="20000"/>
            </a:blip>
            <a:stretch>
              <a:fillRect/>
            </a:stretch>
          </p:blipFill>
          <p:spPr>
            <a:xfrm>
              <a:off x="311700" y="4405214"/>
              <a:ext cx="286399" cy="44172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200"/>
                                        <p:tgtEl>
                                          <p:spTgt spid="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200"/>
                                        <p:tgtEl>
                                          <p:spTgt spid="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3"/>
          <p:cNvSpPr txBox="1"/>
          <p:nvPr>
            <p:ph idx="1" type="subTitle"/>
          </p:nvPr>
        </p:nvSpPr>
        <p:spPr>
          <a:xfrm>
            <a:off x="259800" y="2252696"/>
            <a:ext cx="8624400" cy="63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3000">
                <a:solidFill>
                  <a:srgbClr val="666666"/>
                </a:solidFill>
                <a:latin typeface="Source Sans Pro Light"/>
                <a:ea typeface="Source Sans Pro Light"/>
                <a:cs typeface="Source Sans Pro Light"/>
                <a:sym typeface="Source Sans Pro Light"/>
              </a:rPr>
              <a:t>Rispondiamo subito ad una domanda...</a:t>
            </a:r>
            <a:endParaRPr sz="3000">
              <a:solidFill>
                <a:srgbClr val="666666"/>
              </a:solidFill>
              <a:latin typeface="Source Sans Pro Light"/>
              <a:ea typeface="Source Sans Pro Light"/>
              <a:cs typeface="Source Sans Pro Light"/>
              <a:sym typeface="Source Sans Pro Light"/>
            </a:endParaRPr>
          </a:p>
        </p:txBody>
      </p:sp>
      <p:grpSp>
        <p:nvGrpSpPr>
          <p:cNvPr id="630" name="Google Shape;630;p73"/>
          <p:cNvGrpSpPr/>
          <p:nvPr/>
        </p:nvGrpSpPr>
        <p:grpSpPr>
          <a:xfrm>
            <a:off x="348875" y="210491"/>
            <a:ext cx="8620650" cy="4722522"/>
            <a:chOff x="311700" y="199653"/>
            <a:chExt cx="8620650" cy="4722522"/>
          </a:xfrm>
        </p:grpSpPr>
        <p:pic>
          <p:nvPicPr>
            <p:cNvPr id="631" name="Google Shape;631;p73"/>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632" name="Google Shape;632;p73"/>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633" name="Google Shape;633;p73"/>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634" name="Google Shape;634;p73"/>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4"/>
          <p:cNvSpPr txBox="1"/>
          <p:nvPr>
            <p:ph type="ctrTitle"/>
          </p:nvPr>
        </p:nvSpPr>
        <p:spPr>
          <a:xfrm>
            <a:off x="974550" y="634975"/>
            <a:ext cx="71949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È un’alternativa a REST? </a:t>
            </a:r>
            <a:endParaRPr sz="3400">
              <a:solidFill>
                <a:srgbClr val="666666"/>
              </a:solidFill>
              <a:latin typeface="Source Sans Pro Light"/>
              <a:ea typeface="Source Sans Pro Light"/>
              <a:cs typeface="Source Sans Pro Light"/>
              <a:sym typeface="Source Sans Pro Light"/>
            </a:endParaRPr>
          </a:p>
        </p:txBody>
      </p:sp>
      <p:sp>
        <p:nvSpPr>
          <p:cNvPr id="640" name="Google Shape;640;p74"/>
          <p:cNvSpPr txBox="1"/>
          <p:nvPr>
            <p:ph idx="1" type="subTitle"/>
          </p:nvPr>
        </p:nvSpPr>
        <p:spPr>
          <a:xfrm>
            <a:off x="141075" y="1294675"/>
            <a:ext cx="8861700" cy="30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1900">
                <a:solidFill>
                  <a:srgbClr val="666666"/>
                </a:solidFill>
                <a:latin typeface="Source Sans Pro Light"/>
                <a:ea typeface="Source Sans Pro Light"/>
                <a:cs typeface="Source Sans Pro Light"/>
                <a:sym typeface="Source Sans Pro Light"/>
              </a:rPr>
              <a:t>GraphQL si pone sia come un’ottima alternativa che come un </a:t>
            </a:r>
            <a:r>
              <a:rPr i="1" lang="it" sz="1900">
                <a:solidFill>
                  <a:srgbClr val="666666"/>
                </a:solidFill>
                <a:latin typeface="Source Sans Pro Light"/>
                <a:ea typeface="Source Sans Pro Light"/>
                <a:cs typeface="Source Sans Pro Light"/>
                <a:sym typeface="Source Sans Pro Light"/>
              </a:rPr>
              <a:t>collante</a:t>
            </a:r>
            <a:r>
              <a:rPr lang="it" sz="1900">
                <a:solidFill>
                  <a:srgbClr val="666666"/>
                </a:solidFill>
                <a:latin typeface="Source Sans Pro Light"/>
                <a:ea typeface="Source Sans Pro Light"/>
                <a:cs typeface="Source Sans Pro Light"/>
                <a:sym typeface="Source Sans Pro Light"/>
              </a:rPr>
              <a:t> per costruire le tue API, portando con sé numerosi vantaggi che lo rendono un’ottima scelta! </a:t>
            </a:r>
            <a:br>
              <a:rPr lang="it" sz="1900">
                <a:solidFill>
                  <a:srgbClr val="666666"/>
                </a:solidFill>
                <a:latin typeface="Source Sans Pro Light"/>
                <a:ea typeface="Source Sans Pro Light"/>
                <a:cs typeface="Source Sans Pro Light"/>
                <a:sym typeface="Source Sans Pro Light"/>
              </a:rPr>
            </a:br>
            <a:endParaRPr sz="11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2200">
                <a:solidFill>
                  <a:srgbClr val="666666"/>
                </a:solidFill>
                <a:latin typeface="Source Sans Pro Light"/>
                <a:ea typeface="Source Sans Pro Light"/>
                <a:cs typeface="Source Sans Pro Light"/>
                <a:sym typeface="Source Sans Pro Light"/>
              </a:rPr>
              <a:t>Cross Language</a:t>
            </a:r>
            <a:br>
              <a:rPr lang="it" sz="2200">
                <a:solidFill>
                  <a:srgbClr val="666666"/>
                </a:solidFill>
                <a:latin typeface="Source Sans Pro Light"/>
                <a:ea typeface="Source Sans Pro Light"/>
                <a:cs typeface="Source Sans Pro Light"/>
                <a:sym typeface="Source Sans Pro Light"/>
              </a:rPr>
            </a:br>
            <a:r>
              <a:rPr lang="it" sz="1100">
                <a:solidFill>
                  <a:srgbClr val="666666"/>
                </a:solidFill>
                <a:latin typeface="Source Sans Pro Light"/>
                <a:ea typeface="Source Sans Pro Light"/>
                <a:cs typeface="Source Sans Pro Light"/>
                <a:sym typeface="Source Sans Pro Light"/>
              </a:rPr>
              <a:t>GraphQL è uno standard (in continua evoluzione), quindi può essere implementato in ogni linguaggio (così come in realtà già lo è).</a:t>
            </a:r>
            <a:endParaRPr sz="11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2200">
                <a:solidFill>
                  <a:srgbClr val="666666"/>
                </a:solidFill>
                <a:latin typeface="Source Sans Pro Light"/>
                <a:ea typeface="Source Sans Pro Light"/>
                <a:cs typeface="Source Sans Pro Light"/>
                <a:sym typeface="Source Sans Pro Light"/>
              </a:rPr>
              <a:t>Type system</a:t>
            </a:r>
            <a:br>
              <a:rPr lang="it" sz="2200">
                <a:solidFill>
                  <a:srgbClr val="666666"/>
                </a:solidFill>
                <a:latin typeface="Source Sans Pro Light"/>
                <a:ea typeface="Source Sans Pro Light"/>
                <a:cs typeface="Source Sans Pro Light"/>
                <a:sym typeface="Source Sans Pro Light"/>
              </a:rPr>
            </a:br>
            <a:r>
              <a:rPr lang="it" sz="1100">
                <a:solidFill>
                  <a:srgbClr val="666666"/>
                </a:solidFill>
                <a:latin typeface="Source Sans Pro Light"/>
                <a:ea typeface="Source Sans Pro Light"/>
                <a:cs typeface="Source Sans Pro Light"/>
                <a:sym typeface="Source Sans Pro Light"/>
              </a:rPr>
              <a:t>GraphQL offre una tipizzazione dei dati, grazie alla definizione dei tipi stessi nello Schema.</a:t>
            </a:r>
            <a:endParaRPr sz="11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2200">
                <a:solidFill>
                  <a:srgbClr val="666666"/>
                </a:solidFill>
                <a:latin typeface="Source Sans Pro Light"/>
                <a:ea typeface="Source Sans Pro Light"/>
                <a:cs typeface="Source Sans Pro Light"/>
                <a:sym typeface="Source Sans Pro Light"/>
              </a:rPr>
              <a:t>Query Language</a:t>
            </a:r>
            <a:br>
              <a:rPr lang="it" sz="2200">
                <a:solidFill>
                  <a:srgbClr val="666666"/>
                </a:solidFill>
                <a:latin typeface="Source Sans Pro Light"/>
                <a:ea typeface="Source Sans Pro Light"/>
                <a:cs typeface="Source Sans Pro Light"/>
                <a:sym typeface="Source Sans Pro Light"/>
              </a:rPr>
            </a:br>
            <a:r>
              <a:rPr lang="it" sz="1100">
                <a:solidFill>
                  <a:srgbClr val="666666"/>
                </a:solidFill>
                <a:latin typeface="Source Sans Pro Light"/>
                <a:ea typeface="Source Sans Pro Light"/>
                <a:cs typeface="Source Sans Pro Light"/>
                <a:sym typeface="Source Sans Pro Light"/>
              </a:rPr>
              <a:t>GraphQL nasce come </a:t>
            </a:r>
            <a:r>
              <a:rPr i="1" lang="it" sz="1100">
                <a:solidFill>
                  <a:srgbClr val="666666"/>
                </a:solidFill>
                <a:latin typeface="Source Sans Pro Light"/>
                <a:ea typeface="Source Sans Pro Light"/>
                <a:cs typeface="Source Sans Pro Light"/>
                <a:sym typeface="Source Sans Pro Light"/>
              </a:rPr>
              <a:t>query language</a:t>
            </a:r>
            <a:r>
              <a:rPr lang="it" sz="1100">
                <a:solidFill>
                  <a:srgbClr val="666666"/>
                </a:solidFill>
                <a:latin typeface="Source Sans Pro Light"/>
                <a:ea typeface="Source Sans Pro Light"/>
                <a:cs typeface="Source Sans Pro Light"/>
                <a:sym typeface="Source Sans Pro Light"/>
              </a:rPr>
              <a:t> e quindi offre un semplice dialetto per richiedere al server esattamente i dati che ti servono...un po’ come faresti in una query SQL (anche per questo c’è in effetti un po’ di confusione).</a:t>
            </a:r>
            <a:endParaRPr sz="22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2200">
                <a:solidFill>
                  <a:srgbClr val="666666"/>
                </a:solidFill>
                <a:latin typeface="Source Sans Pro Light"/>
                <a:ea typeface="Source Sans Pro Light"/>
                <a:cs typeface="Source Sans Pro Light"/>
                <a:sym typeface="Source Sans Pro Light"/>
              </a:rPr>
              <a:t>Singolo endpoint</a:t>
            </a:r>
            <a:br>
              <a:rPr lang="it" sz="2200">
                <a:solidFill>
                  <a:srgbClr val="666666"/>
                </a:solidFill>
                <a:latin typeface="Source Sans Pro Light"/>
                <a:ea typeface="Source Sans Pro Light"/>
                <a:cs typeface="Source Sans Pro Light"/>
                <a:sym typeface="Source Sans Pro Light"/>
              </a:rPr>
            </a:br>
            <a:r>
              <a:rPr lang="it" sz="1100">
                <a:solidFill>
                  <a:srgbClr val="666666"/>
                </a:solidFill>
                <a:latin typeface="Source Sans Pro Light"/>
                <a:ea typeface="Source Sans Pro Light"/>
                <a:cs typeface="Source Sans Pro Light"/>
                <a:sym typeface="Source Sans Pro Light"/>
              </a:rPr>
              <a:t>GraphQL espone un singolo endpoint al quale effettuate le richieste, che siano di richiesta dati, di modifica, etc...</a:t>
            </a:r>
            <a:endParaRPr sz="1100">
              <a:solidFill>
                <a:srgbClr val="666666"/>
              </a:solidFill>
              <a:latin typeface="Source Sans Pro Light"/>
              <a:ea typeface="Source Sans Pro Light"/>
              <a:cs typeface="Source Sans Pro Light"/>
              <a:sym typeface="Source Sans Pro Light"/>
            </a:endParaRPr>
          </a:p>
        </p:txBody>
      </p:sp>
      <p:grpSp>
        <p:nvGrpSpPr>
          <p:cNvPr id="641" name="Google Shape;641;p74"/>
          <p:cNvGrpSpPr/>
          <p:nvPr/>
        </p:nvGrpSpPr>
        <p:grpSpPr>
          <a:xfrm>
            <a:off x="348875" y="210491"/>
            <a:ext cx="8620650" cy="4722522"/>
            <a:chOff x="311700" y="199653"/>
            <a:chExt cx="8620650" cy="4722522"/>
          </a:xfrm>
        </p:grpSpPr>
        <p:pic>
          <p:nvPicPr>
            <p:cNvPr id="642" name="Google Shape;642;p74"/>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643" name="Google Shape;643;p74"/>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644" name="Google Shape;644;p74"/>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645" name="Google Shape;645;p74"/>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5"/>
          <p:cNvSpPr txBox="1"/>
          <p:nvPr>
            <p:ph type="ctrTitle"/>
          </p:nvPr>
        </p:nvSpPr>
        <p:spPr>
          <a:xfrm>
            <a:off x="974538" y="707475"/>
            <a:ext cx="71949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Le analogie con REST </a:t>
            </a:r>
            <a:endParaRPr sz="3400">
              <a:solidFill>
                <a:srgbClr val="666666"/>
              </a:solidFill>
              <a:latin typeface="Source Sans Pro Light"/>
              <a:ea typeface="Source Sans Pro Light"/>
              <a:cs typeface="Source Sans Pro Light"/>
              <a:sym typeface="Source Sans Pro Light"/>
            </a:endParaRPr>
          </a:p>
        </p:txBody>
      </p:sp>
      <p:graphicFrame>
        <p:nvGraphicFramePr>
          <p:cNvPr id="651" name="Google Shape;651;p75"/>
          <p:cNvGraphicFramePr/>
          <p:nvPr/>
        </p:nvGraphicFramePr>
        <p:xfrm>
          <a:off x="927263" y="1558775"/>
          <a:ext cx="3000000" cy="3000000"/>
        </p:xfrm>
        <a:graphic>
          <a:graphicData uri="http://schemas.openxmlformats.org/drawingml/2006/table">
            <a:tbl>
              <a:tblPr>
                <a:noFill/>
                <a:tableStyleId>{96EC2009-CE41-4099-BE0D-4795731E09FC}</a:tableStyleId>
              </a:tblPr>
              <a:tblGrid>
                <a:gridCol w="3247850"/>
                <a:gridCol w="2272950"/>
                <a:gridCol w="1768675"/>
              </a:tblGrid>
              <a:tr h="429125">
                <a:tc>
                  <a:txBody>
                    <a:bodyPr/>
                    <a:lstStyle/>
                    <a:p>
                      <a:pPr indent="0" lvl="0" marL="0" rtl="0" algn="l">
                        <a:spcBef>
                          <a:spcPts val="0"/>
                        </a:spcBef>
                        <a:spcAft>
                          <a:spcPts val="0"/>
                        </a:spcAft>
                        <a:buNone/>
                      </a:pPr>
                      <a:r>
                        <a:rPr b="1" lang="it" sz="1800">
                          <a:latin typeface="Source Sans Pro"/>
                          <a:ea typeface="Source Sans Pro"/>
                          <a:cs typeface="Source Sans Pro"/>
                          <a:sym typeface="Source Sans Pro"/>
                        </a:rPr>
                        <a:t>Requirement</a:t>
                      </a:r>
                      <a:endParaRPr b="1" sz="18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b="1" lang="it" sz="1800">
                          <a:latin typeface="Source Sans Pro"/>
                          <a:ea typeface="Source Sans Pro"/>
                          <a:cs typeface="Source Sans Pro"/>
                          <a:sym typeface="Source Sans Pro"/>
                        </a:rPr>
                        <a:t>REST</a:t>
                      </a:r>
                      <a:endParaRPr b="1" sz="18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b="1" lang="it" sz="1800">
                          <a:latin typeface="Source Sans Pro"/>
                          <a:ea typeface="Source Sans Pro"/>
                          <a:cs typeface="Source Sans Pro"/>
                          <a:sym typeface="Source Sans Pro"/>
                        </a:rPr>
                        <a:t>GraphQL</a:t>
                      </a:r>
                      <a:endParaRPr b="1" sz="1800">
                        <a:latin typeface="Source Sans Pro"/>
                        <a:ea typeface="Source Sans Pro"/>
                        <a:cs typeface="Source Sans Pro"/>
                        <a:sym typeface="Source Sans Pro"/>
                      </a:endParaRPr>
                    </a:p>
                  </a:txBody>
                  <a:tcPr marT="91425" marB="91425" marR="91425" marL="91425"/>
                </a:tc>
              </a:tr>
              <a:tr h="348825">
                <a:tc>
                  <a:txBody>
                    <a:bodyPr/>
                    <a:lstStyle/>
                    <a:p>
                      <a:pPr indent="0" lvl="0" marL="0" rtl="0" algn="l">
                        <a:spcBef>
                          <a:spcPts val="0"/>
                        </a:spcBef>
                        <a:spcAft>
                          <a:spcPts val="0"/>
                        </a:spcAft>
                        <a:buNone/>
                      </a:pPr>
                      <a:r>
                        <a:rPr lang="it">
                          <a:latin typeface="Source Sans Pro Light"/>
                          <a:ea typeface="Source Sans Pro Light"/>
                          <a:cs typeface="Source Sans Pro Light"/>
                          <a:sym typeface="Source Sans Pro Light"/>
                        </a:rPr>
                        <a:t>Recupero dei dati</a:t>
                      </a:r>
                      <a:endParaRPr>
                        <a:latin typeface="Source Sans Pro Light"/>
                        <a:ea typeface="Source Sans Pro Light"/>
                        <a:cs typeface="Source Sans Pro Light"/>
                        <a:sym typeface="Source Sans Pro Light"/>
                      </a:endParaRPr>
                    </a:p>
                  </a:txBody>
                  <a:tcPr marT="91425" marB="91425" marR="91425" marL="91425"/>
                </a:tc>
                <a:tc>
                  <a:txBody>
                    <a:bodyPr/>
                    <a:lstStyle/>
                    <a:p>
                      <a:pPr indent="0" lvl="0" marL="0" rtl="0" algn="l">
                        <a:spcBef>
                          <a:spcPts val="0"/>
                        </a:spcBef>
                        <a:spcAft>
                          <a:spcPts val="0"/>
                        </a:spcAft>
                        <a:buNone/>
                      </a:pPr>
                      <a:r>
                        <a:rPr lang="it">
                          <a:latin typeface="Source Sans Pro Light"/>
                          <a:ea typeface="Source Sans Pro Light"/>
                          <a:cs typeface="Source Sans Pro Light"/>
                          <a:sym typeface="Source Sans Pro Light"/>
                        </a:rPr>
                        <a:t>GET</a:t>
                      </a:r>
                      <a:endParaRPr>
                        <a:latin typeface="Source Sans Pro Light"/>
                        <a:ea typeface="Source Sans Pro Light"/>
                        <a:cs typeface="Source Sans Pro Light"/>
                        <a:sym typeface="Source Sans Pro Light"/>
                      </a:endParaRPr>
                    </a:p>
                  </a:txBody>
                  <a:tcPr marT="91425" marB="91425" marR="91425" marL="91425"/>
                </a:tc>
                <a:tc>
                  <a:txBody>
                    <a:bodyPr/>
                    <a:lstStyle/>
                    <a:p>
                      <a:pPr indent="0" lvl="0" marL="0" rtl="0" algn="l">
                        <a:spcBef>
                          <a:spcPts val="0"/>
                        </a:spcBef>
                        <a:spcAft>
                          <a:spcPts val="0"/>
                        </a:spcAft>
                        <a:buNone/>
                      </a:pPr>
                      <a:r>
                        <a:rPr lang="it">
                          <a:latin typeface="Source Sans Pro Light"/>
                          <a:ea typeface="Source Sans Pro Light"/>
                          <a:cs typeface="Source Sans Pro Light"/>
                          <a:sym typeface="Source Sans Pro Light"/>
                        </a:rPr>
                        <a:t>query</a:t>
                      </a:r>
                      <a:endParaRPr>
                        <a:latin typeface="Source Sans Pro Light"/>
                        <a:ea typeface="Source Sans Pro Light"/>
                        <a:cs typeface="Source Sans Pro Light"/>
                        <a:sym typeface="Source Sans Pro Light"/>
                      </a:endParaRPr>
                    </a:p>
                  </a:txBody>
                  <a:tcPr marT="91425" marB="91425" marR="91425" marL="91425"/>
                </a:tc>
              </a:tr>
              <a:tr h="348825">
                <a:tc>
                  <a:txBody>
                    <a:bodyPr/>
                    <a:lstStyle/>
                    <a:p>
                      <a:pPr indent="0" lvl="0" marL="0" rtl="0" algn="l">
                        <a:spcBef>
                          <a:spcPts val="0"/>
                        </a:spcBef>
                        <a:spcAft>
                          <a:spcPts val="0"/>
                        </a:spcAft>
                        <a:buNone/>
                      </a:pPr>
                      <a:r>
                        <a:rPr lang="it">
                          <a:latin typeface="Source Sans Pro Light"/>
                          <a:ea typeface="Source Sans Pro Light"/>
                          <a:cs typeface="Source Sans Pro Light"/>
                          <a:sym typeface="Source Sans Pro Light"/>
                        </a:rPr>
                        <a:t>Scrittura dei dati</a:t>
                      </a:r>
                      <a:endParaRPr>
                        <a:latin typeface="Source Sans Pro Light"/>
                        <a:ea typeface="Source Sans Pro Light"/>
                        <a:cs typeface="Source Sans Pro Light"/>
                        <a:sym typeface="Source Sans Pro Light"/>
                      </a:endParaRPr>
                    </a:p>
                  </a:txBody>
                  <a:tcPr marT="91425" marB="91425" marR="91425" marL="91425"/>
                </a:tc>
                <a:tc>
                  <a:txBody>
                    <a:bodyPr/>
                    <a:lstStyle/>
                    <a:p>
                      <a:pPr indent="0" lvl="0" marL="0" rtl="0" algn="l">
                        <a:spcBef>
                          <a:spcPts val="0"/>
                        </a:spcBef>
                        <a:spcAft>
                          <a:spcPts val="0"/>
                        </a:spcAft>
                        <a:buNone/>
                      </a:pPr>
                      <a:r>
                        <a:rPr lang="it">
                          <a:latin typeface="Source Sans Pro Light"/>
                          <a:ea typeface="Source Sans Pro Light"/>
                          <a:cs typeface="Source Sans Pro Light"/>
                          <a:sym typeface="Source Sans Pro Light"/>
                        </a:rPr>
                        <a:t>POST</a:t>
                      </a:r>
                      <a:endParaRPr>
                        <a:latin typeface="Source Sans Pro Light"/>
                        <a:ea typeface="Source Sans Pro Light"/>
                        <a:cs typeface="Source Sans Pro Light"/>
                        <a:sym typeface="Source Sans Pro Light"/>
                      </a:endParaRPr>
                    </a:p>
                  </a:txBody>
                  <a:tcPr marT="91425" marB="91425" marR="91425" marL="91425"/>
                </a:tc>
                <a:tc>
                  <a:txBody>
                    <a:bodyPr/>
                    <a:lstStyle/>
                    <a:p>
                      <a:pPr indent="0" lvl="0" marL="0" rtl="0" algn="l">
                        <a:spcBef>
                          <a:spcPts val="0"/>
                        </a:spcBef>
                        <a:spcAft>
                          <a:spcPts val="0"/>
                        </a:spcAft>
                        <a:buNone/>
                      </a:pPr>
                      <a:r>
                        <a:rPr lang="it">
                          <a:latin typeface="Source Sans Pro Light"/>
                          <a:ea typeface="Source Sans Pro Light"/>
                          <a:cs typeface="Source Sans Pro Light"/>
                          <a:sym typeface="Source Sans Pro Light"/>
                        </a:rPr>
                        <a:t>mutation</a:t>
                      </a:r>
                      <a:endParaRPr>
                        <a:latin typeface="Source Sans Pro Light"/>
                        <a:ea typeface="Source Sans Pro Light"/>
                        <a:cs typeface="Source Sans Pro Light"/>
                        <a:sym typeface="Source Sans Pro Light"/>
                      </a:endParaRPr>
                    </a:p>
                  </a:txBody>
                  <a:tcPr marT="91425" marB="91425" marR="91425" marL="91425"/>
                </a:tc>
              </a:tr>
              <a:tr h="348825">
                <a:tc>
                  <a:txBody>
                    <a:bodyPr/>
                    <a:lstStyle/>
                    <a:p>
                      <a:pPr indent="0" lvl="0" marL="0" rtl="0" algn="l">
                        <a:spcBef>
                          <a:spcPts val="0"/>
                        </a:spcBef>
                        <a:spcAft>
                          <a:spcPts val="0"/>
                        </a:spcAft>
                        <a:buNone/>
                      </a:pPr>
                      <a:r>
                        <a:rPr lang="it">
                          <a:latin typeface="Source Sans Pro Light"/>
                          <a:ea typeface="Source Sans Pro Light"/>
                          <a:cs typeface="Source Sans Pro Light"/>
                          <a:sym typeface="Source Sans Pro Light"/>
                        </a:rPr>
                        <a:t>Aggiornamento/cancellazione dei dati</a:t>
                      </a:r>
                      <a:endParaRPr>
                        <a:latin typeface="Source Sans Pro Light"/>
                        <a:ea typeface="Source Sans Pro Light"/>
                        <a:cs typeface="Source Sans Pro Light"/>
                        <a:sym typeface="Source Sans Pro Light"/>
                      </a:endParaRPr>
                    </a:p>
                  </a:txBody>
                  <a:tcPr marT="91425" marB="91425" marR="91425" marL="91425"/>
                </a:tc>
                <a:tc>
                  <a:txBody>
                    <a:bodyPr/>
                    <a:lstStyle/>
                    <a:p>
                      <a:pPr indent="0" lvl="0" marL="0" rtl="0" algn="l">
                        <a:spcBef>
                          <a:spcPts val="0"/>
                        </a:spcBef>
                        <a:spcAft>
                          <a:spcPts val="0"/>
                        </a:spcAft>
                        <a:buNone/>
                      </a:pPr>
                      <a:r>
                        <a:rPr lang="it">
                          <a:latin typeface="Source Sans Pro Light"/>
                          <a:ea typeface="Source Sans Pro Light"/>
                          <a:cs typeface="Source Sans Pro Light"/>
                          <a:sym typeface="Source Sans Pro Light"/>
                        </a:rPr>
                        <a:t>PUT/PATCH/DELETE</a:t>
                      </a:r>
                      <a:endParaRPr>
                        <a:latin typeface="Source Sans Pro Light"/>
                        <a:ea typeface="Source Sans Pro Light"/>
                        <a:cs typeface="Source Sans Pro Light"/>
                        <a:sym typeface="Source Sans Pro Light"/>
                      </a:endParaRPr>
                    </a:p>
                  </a:txBody>
                  <a:tcPr marT="91425" marB="91425" marR="91425" marL="91425"/>
                </a:tc>
                <a:tc>
                  <a:txBody>
                    <a:bodyPr/>
                    <a:lstStyle/>
                    <a:p>
                      <a:pPr indent="0" lvl="0" marL="0" rtl="0" algn="l">
                        <a:spcBef>
                          <a:spcPts val="0"/>
                        </a:spcBef>
                        <a:spcAft>
                          <a:spcPts val="0"/>
                        </a:spcAft>
                        <a:buNone/>
                      </a:pPr>
                      <a:r>
                        <a:rPr lang="it">
                          <a:latin typeface="Source Sans Pro Light"/>
                          <a:ea typeface="Source Sans Pro Light"/>
                          <a:cs typeface="Source Sans Pro Light"/>
                          <a:sym typeface="Source Sans Pro Light"/>
                        </a:rPr>
                        <a:t>mutation</a:t>
                      </a:r>
                      <a:endParaRPr>
                        <a:latin typeface="Source Sans Pro Light"/>
                        <a:ea typeface="Source Sans Pro Light"/>
                        <a:cs typeface="Source Sans Pro Light"/>
                        <a:sym typeface="Source Sans Pro Light"/>
                      </a:endParaRPr>
                    </a:p>
                  </a:txBody>
                  <a:tcPr marT="91425" marB="91425" marR="91425" marL="91425"/>
                </a:tc>
              </a:tr>
              <a:tr h="653700">
                <a:tc>
                  <a:txBody>
                    <a:bodyPr/>
                    <a:lstStyle/>
                    <a:p>
                      <a:pPr indent="0" lvl="0" marL="0" rtl="0" algn="l">
                        <a:spcBef>
                          <a:spcPts val="0"/>
                        </a:spcBef>
                        <a:spcAft>
                          <a:spcPts val="0"/>
                        </a:spcAft>
                        <a:buNone/>
                      </a:pPr>
                      <a:r>
                        <a:rPr lang="it">
                          <a:latin typeface="Source Sans Pro Light"/>
                          <a:ea typeface="Source Sans Pro Light"/>
                          <a:cs typeface="Source Sans Pro Light"/>
                          <a:sym typeface="Source Sans Pro Light"/>
                        </a:rPr>
                        <a:t>Watching/subscribing dei dati</a:t>
                      </a:r>
                      <a:endParaRPr>
                        <a:latin typeface="Source Sans Pro Light"/>
                        <a:ea typeface="Source Sans Pro Light"/>
                        <a:cs typeface="Source Sans Pro Light"/>
                        <a:sym typeface="Source Sans Pro Light"/>
                      </a:endParaRPr>
                    </a:p>
                  </a:txBody>
                  <a:tcPr marT="91425" marB="91425" marR="91425" marL="91425"/>
                </a:tc>
                <a:tc>
                  <a:txBody>
                    <a:bodyPr/>
                    <a:lstStyle/>
                    <a:p>
                      <a:pPr indent="0" lvl="0" marL="0" rtl="0" algn="l">
                        <a:spcBef>
                          <a:spcPts val="0"/>
                        </a:spcBef>
                        <a:spcAft>
                          <a:spcPts val="0"/>
                        </a:spcAft>
                        <a:buNone/>
                      </a:pPr>
                      <a:r>
                        <a:rPr lang="it">
                          <a:latin typeface="Source Sans Pro Light"/>
                          <a:ea typeface="Source Sans Pro Light"/>
                          <a:cs typeface="Source Sans Pro Light"/>
                          <a:sym typeface="Source Sans Pro Light"/>
                        </a:rPr>
                        <a:t>-</a:t>
                      </a:r>
                      <a:endParaRPr>
                        <a:latin typeface="Source Sans Pro Light"/>
                        <a:ea typeface="Source Sans Pro Light"/>
                        <a:cs typeface="Source Sans Pro Light"/>
                        <a:sym typeface="Source Sans Pro Light"/>
                      </a:endParaRPr>
                    </a:p>
                  </a:txBody>
                  <a:tcPr marT="91425" marB="91425" marR="91425" marL="91425"/>
                </a:tc>
                <a:tc>
                  <a:txBody>
                    <a:bodyPr/>
                    <a:lstStyle/>
                    <a:p>
                      <a:pPr indent="0" lvl="0" marL="0" rtl="0" algn="l">
                        <a:spcBef>
                          <a:spcPts val="0"/>
                        </a:spcBef>
                        <a:spcAft>
                          <a:spcPts val="0"/>
                        </a:spcAft>
                        <a:buNone/>
                      </a:pPr>
                      <a:r>
                        <a:rPr lang="it">
                          <a:latin typeface="Source Sans Pro Light"/>
                          <a:ea typeface="Source Sans Pro Light"/>
                          <a:cs typeface="Source Sans Pro Light"/>
                          <a:sym typeface="Source Sans Pro Light"/>
                        </a:rPr>
                        <a:t>subscription</a:t>
                      </a:r>
                      <a:endParaRPr>
                        <a:latin typeface="Source Sans Pro Light"/>
                        <a:ea typeface="Source Sans Pro Light"/>
                        <a:cs typeface="Source Sans Pro Light"/>
                        <a:sym typeface="Source Sans Pro Light"/>
                      </a:endParaRPr>
                    </a:p>
                  </a:txBody>
                  <a:tcPr marT="91425" marB="91425" marR="91425" marL="91425"/>
                </a:tc>
              </a:tr>
            </a:tbl>
          </a:graphicData>
        </a:graphic>
      </p:graphicFrame>
      <p:grpSp>
        <p:nvGrpSpPr>
          <p:cNvPr id="652" name="Google Shape;652;p75"/>
          <p:cNvGrpSpPr/>
          <p:nvPr/>
        </p:nvGrpSpPr>
        <p:grpSpPr>
          <a:xfrm>
            <a:off x="348875" y="210491"/>
            <a:ext cx="8620650" cy="4722522"/>
            <a:chOff x="311700" y="199653"/>
            <a:chExt cx="8620650" cy="4722522"/>
          </a:xfrm>
        </p:grpSpPr>
        <p:pic>
          <p:nvPicPr>
            <p:cNvPr id="653" name="Google Shape;653;p75"/>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654" name="Google Shape;654;p75"/>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655" name="Google Shape;655;p75"/>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656" name="Google Shape;656;p75"/>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76"/>
          <p:cNvPicPr preferRelativeResize="0"/>
          <p:nvPr/>
        </p:nvPicPr>
        <p:blipFill>
          <a:blip r:embed="rId3">
            <a:alphaModFix/>
          </a:blip>
          <a:stretch>
            <a:fillRect/>
          </a:stretch>
        </p:blipFill>
        <p:spPr>
          <a:xfrm>
            <a:off x="4674112" y="1216138"/>
            <a:ext cx="3927863" cy="3116841"/>
          </a:xfrm>
          <a:prstGeom prst="rect">
            <a:avLst/>
          </a:prstGeom>
          <a:noFill/>
          <a:ln>
            <a:noFill/>
          </a:ln>
        </p:spPr>
      </p:pic>
      <p:pic>
        <p:nvPicPr>
          <p:cNvPr id="662" name="Google Shape;662;p76"/>
          <p:cNvPicPr preferRelativeResize="0"/>
          <p:nvPr/>
        </p:nvPicPr>
        <p:blipFill>
          <a:blip r:embed="rId4">
            <a:alphaModFix/>
          </a:blip>
          <a:stretch>
            <a:fillRect/>
          </a:stretch>
        </p:blipFill>
        <p:spPr>
          <a:xfrm>
            <a:off x="542025" y="1213225"/>
            <a:ext cx="3927863" cy="3122675"/>
          </a:xfrm>
          <a:prstGeom prst="rect">
            <a:avLst/>
          </a:prstGeom>
          <a:noFill/>
          <a:ln>
            <a:noFill/>
          </a:ln>
        </p:spPr>
      </p:pic>
      <p:sp>
        <p:nvSpPr>
          <p:cNvPr id="663" name="Google Shape;663;p76"/>
          <p:cNvSpPr txBox="1"/>
          <p:nvPr>
            <p:ph type="ctrTitle"/>
          </p:nvPr>
        </p:nvSpPr>
        <p:spPr>
          <a:xfrm>
            <a:off x="974550" y="711175"/>
            <a:ext cx="7194900" cy="35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2200">
                <a:solidFill>
                  <a:srgbClr val="666666"/>
                </a:solidFill>
                <a:latin typeface="Source Sans Pro Light"/>
                <a:ea typeface="Source Sans Pro Light"/>
                <a:cs typeface="Source Sans Pro Light"/>
                <a:sym typeface="Source Sans Pro Light"/>
              </a:rPr>
              <a:t>Ecco un esempio...</a:t>
            </a:r>
            <a:endParaRPr sz="2200">
              <a:solidFill>
                <a:srgbClr val="666666"/>
              </a:solidFill>
              <a:latin typeface="Source Sans Pro Light"/>
              <a:ea typeface="Source Sans Pro Light"/>
              <a:cs typeface="Source Sans Pro Light"/>
              <a:sym typeface="Source Sans Pro Light"/>
            </a:endParaRPr>
          </a:p>
        </p:txBody>
      </p:sp>
      <p:grpSp>
        <p:nvGrpSpPr>
          <p:cNvPr id="664" name="Google Shape;664;p76"/>
          <p:cNvGrpSpPr/>
          <p:nvPr/>
        </p:nvGrpSpPr>
        <p:grpSpPr>
          <a:xfrm>
            <a:off x="348875" y="210491"/>
            <a:ext cx="8620650" cy="4722522"/>
            <a:chOff x="311700" y="199653"/>
            <a:chExt cx="8620650" cy="4722522"/>
          </a:xfrm>
        </p:grpSpPr>
        <p:pic>
          <p:nvPicPr>
            <p:cNvPr id="665" name="Google Shape;665;p76"/>
            <p:cNvPicPr preferRelativeResize="0"/>
            <p:nvPr/>
          </p:nvPicPr>
          <p:blipFill>
            <a:blip r:embed="rId5">
              <a:alphaModFix/>
            </a:blip>
            <a:stretch>
              <a:fillRect/>
            </a:stretch>
          </p:blipFill>
          <p:spPr>
            <a:xfrm>
              <a:off x="311700" y="220475"/>
              <a:ext cx="1399152" cy="410999"/>
            </a:xfrm>
            <a:prstGeom prst="rect">
              <a:avLst/>
            </a:prstGeom>
            <a:noFill/>
            <a:ln>
              <a:noFill/>
            </a:ln>
          </p:spPr>
        </p:pic>
        <p:pic>
          <p:nvPicPr>
            <p:cNvPr id="666" name="Google Shape;666;p76"/>
            <p:cNvPicPr preferRelativeResize="0"/>
            <p:nvPr/>
          </p:nvPicPr>
          <p:blipFill>
            <a:blip r:embed="rId6">
              <a:alphaModFix amt="20000"/>
            </a:blip>
            <a:stretch>
              <a:fillRect/>
            </a:stretch>
          </p:blipFill>
          <p:spPr>
            <a:xfrm>
              <a:off x="8583075" y="199653"/>
              <a:ext cx="286400" cy="452642"/>
            </a:xfrm>
            <a:prstGeom prst="rect">
              <a:avLst/>
            </a:prstGeom>
            <a:noFill/>
            <a:ln>
              <a:noFill/>
            </a:ln>
          </p:spPr>
        </p:pic>
        <p:sp>
          <p:nvSpPr>
            <p:cNvPr id="667" name="Google Shape;667;p76"/>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668" name="Google Shape;668;p76"/>
            <p:cNvPicPr preferRelativeResize="0"/>
            <p:nvPr/>
          </p:nvPicPr>
          <p:blipFill>
            <a:blip r:embed="rId7">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grpSp>
        <p:nvGrpSpPr>
          <p:cNvPr id="673" name="Google Shape;673;p77"/>
          <p:cNvGrpSpPr/>
          <p:nvPr/>
        </p:nvGrpSpPr>
        <p:grpSpPr>
          <a:xfrm>
            <a:off x="198957" y="1463443"/>
            <a:ext cx="8740496" cy="2767712"/>
            <a:chOff x="1009575" y="1892323"/>
            <a:chExt cx="7297124" cy="2310855"/>
          </a:xfrm>
        </p:grpSpPr>
        <p:pic>
          <p:nvPicPr>
            <p:cNvPr id="674" name="Google Shape;674;p77"/>
            <p:cNvPicPr preferRelativeResize="0"/>
            <p:nvPr/>
          </p:nvPicPr>
          <p:blipFill rotWithShape="1">
            <a:blip r:embed="rId3">
              <a:alphaModFix/>
            </a:blip>
            <a:srcRect b="8056" l="0" r="0" t="56717"/>
            <a:stretch/>
          </p:blipFill>
          <p:spPr>
            <a:xfrm>
              <a:off x="4842850" y="2183488"/>
              <a:ext cx="3463849" cy="1630374"/>
            </a:xfrm>
            <a:prstGeom prst="rect">
              <a:avLst/>
            </a:prstGeom>
            <a:noFill/>
            <a:ln>
              <a:noFill/>
            </a:ln>
          </p:spPr>
        </p:pic>
        <p:pic>
          <p:nvPicPr>
            <p:cNvPr id="675" name="Google Shape;675;p77"/>
            <p:cNvPicPr preferRelativeResize="0"/>
            <p:nvPr/>
          </p:nvPicPr>
          <p:blipFill rotWithShape="1">
            <a:blip r:embed="rId3">
              <a:alphaModFix/>
            </a:blip>
            <a:srcRect b="43042" l="0" r="0" t="7029"/>
            <a:stretch/>
          </p:blipFill>
          <p:spPr>
            <a:xfrm>
              <a:off x="1009575" y="1892337"/>
              <a:ext cx="3463849" cy="2310841"/>
            </a:xfrm>
            <a:prstGeom prst="rect">
              <a:avLst/>
            </a:prstGeom>
            <a:noFill/>
            <a:ln>
              <a:noFill/>
            </a:ln>
          </p:spPr>
        </p:pic>
        <p:pic>
          <p:nvPicPr>
            <p:cNvPr id="676" name="Google Shape;676;p77"/>
            <p:cNvPicPr preferRelativeResize="0"/>
            <p:nvPr/>
          </p:nvPicPr>
          <p:blipFill rotWithShape="1">
            <a:blip r:embed="rId3">
              <a:alphaModFix/>
            </a:blip>
            <a:srcRect b="86516" l="0" r="0" t="7030"/>
            <a:stretch/>
          </p:blipFill>
          <p:spPr>
            <a:xfrm>
              <a:off x="4842850" y="1892323"/>
              <a:ext cx="3463849" cy="298674"/>
            </a:xfrm>
            <a:prstGeom prst="rect">
              <a:avLst/>
            </a:prstGeom>
            <a:noFill/>
            <a:ln>
              <a:noFill/>
            </a:ln>
          </p:spPr>
        </p:pic>
      </p:grpSp>
      <p:sp>
        <p:nvSpPr>
          <p:cNvPr id="677" name="Google Shape;677;p77"/>
          <p:cNvSpPr txBox="1"/>
          <p:nvPr>
            <p:ph type="ctrTitle"/>
          </p:nvPr>
        </p:nvSpPr>
        <p:spPr>
          <a:xfrm>
            <a:off x="974538" y="555075"/>
            <a:ext cx="71949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GraphQL vs REST </a:t>
            </a:r>
            <a:endParaRPr sz="3400">
              <a:solidFill>
                <a:srgbClr val="666666"/>
              </a:solidFill>
              <a:latin typeface="Source Sans Pro Light"/>
              <a:ea typeface="Source Sans Pro Light"/>
              <a:cs typeface="Source Sans Pro Light"/>
              <a:sym typeface="Source Sans Pro Light"/>
            </a:endParaRPr>
          </a:p>
        </p:txBody>
      </p:sp>
      <p:grpSp>
        <p:nvGrpSpPr>
          <p:cNvPr id="678" name="Google Shape;678;p77"/>
          <p:cNvGrpSpPr/>
          <p:nvPr/>
        </p:nvGrpSpPr>
        <p:grpSpPr>
          <a:xfrm>
            <a:off x="348875" y="210491"/>
            <a:ext cx="8620650" cy="4722522"/>
            <a:chOff x="311700" y="199653"/>
            <a:chExt cx="8620650" cy="4722522"/>
          </a:xfrm>
        </p:grpSpPr>
        <p:pic>
          <p:nvPicPr>
            <p:cNvPr id="679" name="Google Shape;679;p77"/>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680" name="Google Shape;680;p77"/>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681" name="Google Shape;681;p77"/>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682" name="Google Shape;682;p77"/>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8"/>
          <p:cNvSpPr txBox="1"/>
          <p:nvPr>
            <p:ph idx="1" type="subTitle"/>
          </p:nvPr>
        </p:nvSpPr>
        <p:spPr>
          <a:xfrm>
            <a:off x="141075" y="1607600"/>
            <a:ext cx="8862000" cy="221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it" sz="2000">
                <a:solidFill>
                  <a:srgbClr val="666666"/>
                </a:solidFill>
                <a:latin typeface="Source Sans Pro Light"/>
                <a:ea typeface="Source Sans Pro Light"/>
                <a:cs typeface="Source Sans Pro Light"/>
                <a:sym typeface="Source Sans Pro Light"/>
              </a:rPr>
              <a:t>GraphQL è stato rilasciato solo come una specifica. </a:t>
            </a:r>
            <a:endParaRPr sz="20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Clr>
                <a:schemeClr val="dk1"/>
              </a:buClr>
              <a:buSzPts val="1100"/>
              <a:buFont typeface="Arial"/>
              <a:buNone/>
            </a:pPr>
            <a:r>
              <a:t/>
            </a:r>
            <a:endParaRPr sz="20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None/>
            </a:pPr>
            <a:r>
              <a:rPr lang="it" sz="2000">
                <a:solidFill>
                  <a:srgbClr val="666666"/>
                </a:solidFill>
                <a:latin typeface="Source Sans Pro Light"/>
                <a:ea typeface="Source Sans Pro Light"/>
                <a:cs typeface="Source Sans Pro Light"/>
                <a:sym typeface="Source Sans Pro Light"/>
              </a:rPr>
              <a:t>Ciò significa che GraphQL non è in realtà altro che un lungo documento che descrive in dettaglio il comportamento di un server </a:t>
            </a:r>
            <a:r>
              <a:rPr i="1" lang="it" sz="2000">
                <a:solidFill>
                  <a:srgbClr val="666666"/>
                </a:solidFill>
                <a:latin typeface="Source Sans Pro Light"/>
                <a:ea typeface="Source Sans Pro Light"/>
                <a:cs typeface="Source Sans Pro Light"/>
                <a:sym typeface="Source Sans Pro Light"/>
              </a:rPr>
              <a:t>GraphQL</a:t>
            </a:r>
            <a:r>
              <a:rPr lang="it" sz="2000">
                <a:solidFill>
                  <a:srgbClr val="666666"/>
                </a:solidFill>
                <a:latin typeface="Source Sans Pro Light"/>
                <a:ea typeface="Source Sans Pro Light"/>
                <a:cs typeface="Source Sans Pro Light"/>
                <a:sym typeface="Source Sans Pro Light"/>
              </a:rPr>
              <a:t>.</a:t>
            </a:r>
            <a:endParaRPr sz="20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None/>
            </a:pPr>
            <a:r>
              <a:t/>
            </a:r>
            <a:endParaRPr sz="20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Clr>
                <a:schemeClr val="dk1"/>
              </a:buClr>
              <a:buSzPts val="1100"/>
              <a:buFont typeface="Arial"/>
              <a:buNone/>
            </a:pPr>
            <a:r>
              <a:rPr lang="it" sz="2000">
                <a:solidFill>
                  <a:srgbClr val="666666"/>
                </a:solidFill>
                <a:latin typeface="Source Sans Pro Light"/>
                <a:ea typeface="Source Sans Pro Light"/>
                <a:cs typeface="Source Sans Pro Light"/>
                <a:sym typeface="Source Sans Pro Light"/>
              </a:rPr>
              <a:t>Esistono numerose </a:t>
            </a:r>
            <a:r>
              <a:rPr i="1" lang="it" sz="2000">
                <a:solidFill>
                  <a:srgbClr val="666666"/>
                </a:solidFill>
                <a:latin typeface="Source Sans Pro Light"/>
                <a:ea typeface="Source Sans Pro Light"/>
                <a:cs typeface="Source Sans Pro Light"/>
                <a:sym typeface="Source Sans Pro Light"/>
              </a:rPr>
              <a:t>architetture server GraphQL</a:t>
            </a:r>
            <a:r>
              <a:rPr lang="it" sz="2000">
                <a:solidFill>
                  <a:srgbClr val="666666"/>
                </a:solidFill>
                <a:latin typeface="Source Sans Pro Light"/>
                <a:ea typeface="Source Sans Pro Light"/>
                <a:cs typeface="Source Sans Pro Light"/>
                <a:sym typeface="Source Sans Pro Light"/>
              </a:rPr>
              <a:t> che possono essere implementate, anche se le più comuni sono 3.</a:t>
            </a:r>
            <a:endParaRPr sz="20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Clr>
                <a:schemeClr val="dk1"/>
              </a:buClr>
              <a:buSzPts val="1100"/>
              <a:buFont typeface="Arial"/>
              <a:buNone/>
            </a:pPr>
            <a:r>
              <a:t/>
            </a:r>
            <a:endParaRPr sz="20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None/>
            </a:pPr>
            <a:r>
              <a:t/>
            </a:r>
            <a:endParaRPr sz="2000">
              <a:solidFill>
                <a:srgbClr val="666666"/>
              </a:solidFill>
              <a:latin typeface="Source Sans Pro Light"/>
              <a:ea typeface="Source Sans Pro Light"/>
              <a:cs typeface="Source Sans Pro Light"/>
              <a:sym typeface="Source Sans Pro Light"/>
            </a:endParaRPr>
          </a:p>
        </p:txBody>
      </p:sp>
      <p:sp>
        <p:nvSpPr>
          <p:cNvPr id="688" name="Google Shape;688;p78"/>
          <p:cNvSpPr txBox="1"/>
          <p:nvPr>
            <p:ph type="ctrTitle"/>
          </p:nvPr>
        </p:nvSpPr>
        <p:spPr>
          <a:xfrm>
            <a:off x="974550" y="711175"/>
            <a:ext cx="71949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Architetture</a:t>
            </a:r>
            <a:endParaRPr sz="3400">
              <a:solidFill>
                <a:srgbClr val="666666"/>
              </a:solidFill>
              <a:latin typeface="Source Sans Pro Light"/>
              <a:ea typeface="Source Sans Pro Light"/>
              <a:cs typeface="Source Sans Pro Light"/>
              <a:sym typeface="Source Sans Pro Light"/>
            </a:endParaRPr>
          </a:p>
        </p:txBody>
      </p:sp>
      <p:grpSp>
        <p:nvGrpSpPr>
          <p:cNvPr id="689" name="Google Shape;689;p78"/>
          <p:cNvGrpSpPr/>
          <p:nvPr/>
        </p:nvGrpSpPr>
        <p:grpSpPr>
          <a:xfrm>
            <a:off x="348875" y="210491"/>
            <a:ext cx="8620650" cy="4722522"/>
            <a:chOff x="311700" y="199653"/>
            <a:chExt cx="8620650" cy="4722522"/>
          </a:xfrm>
        </p:grpSpPr>
        <p:pic>
          <p:nvPicPr>
            <p:cNvPr id="690" name="Google Shape;690;p78"/>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691" name="Google Shape;691;p78"/>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692" name="Google Shape;692;p78"/>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693" name="Google Shape;693;p78"/>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9"/>
          <p:cNvSpPr txBox="1"/>
          <p:nvPr>
            <p:ph idx="1" type="subTitle"/>
          </p:nvPr>
        </p:nvSpPr>
        <p:spPr>
          <a:xfrm>
            <a:off x="974538" y="1535925"/>
            <a:ext cx="7194900" cy="5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400">
                <a:solidFill>
                  <a:srgbClr val="666666"/>
                </a:solidFill>
                <a:latin typeface="Source Sans Pro Light"/>
                <a:ea typeface="Source Sans Pro Light"/>
                <a:cs typeface="Source Sans Pro Light"/>
                <a:sym typeface="Source Sans Pro Light"/>
              </a:rPr>
              <a:t>GraphQL Server collegato direttamente ad un databas</a:t>
            </a:r>
            <a:r>
              <a:rPr lang="it" sz="2200">
                <a:solidFill>
                  <a:srgbClr val="666666"/>
                </a:solidFill>
                <a:latin typeface="Source Sans Pro Light"/>
                <a:ea typeface="Source Sans Pro Light"/>
                <a:cs typeface="Source Sans Pro Light"/>
                <a:sym typeface="Source Sans Pro Light"/>
              </a:rPr>
              <a:t>e</a:t>
            </a:r>
            <a:endParaRPr sz="22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None/>
            </a:pPr>
            <a:r>
              <a:t/>
            </a:r>
            <a:endParaRPr sz="2200">
              <a:solidFill>
                <a:srgbClr val="666666"/>
              </a:solidFill>
              <a:latin typeface="Source Sans Pro Light"/>
              <a:ea typeface="Source Sans Pro Light"/>
              <a:cs typeface="Source Sans Pro Light"/>
              <a:sym typeface="Source Sans Pro Light"/>
            </a:endParaRPr>
          </a:p>
        </p:txBody>
      </p:sp>
      <p:pic>
        <p:nvPicPr>
          <p:cNvPr id="699" name="Google Shape;699;p79"/>
          <p:cNvPicPr preferRelativeResize="0"/>
          <p:nvPr/>
        </p:nvPicPr>
        <p:blipFill rotWithShape="1">
          <a:blip r:embed="rId3">
            <a:alphaModFix/>
          </a:blip>
          <a:srcRect b="-4680" l="-4680" r="-4680" t="-4680"/>
          <a:stretch/>
        </p:blipFill>
        <p:spPr>
          <a:xfrm>
            <a:off x="1253075" y="2364875"/>
            <a:ext cx="6637826" cy="1585300"/>
          </a:xfrm>
          <a:prstGeom prst="rect">
            <a:avLst/>
          </a:prstGeom>
          <a:noFill/>
          <a:ln cap="flat" cmpd="sng" w="9525">
            <a:solidFill>
              <a:srgbClr val="EFEFEF"/>
            </a:solidFill>
            <a:prstDash val="solid"/>
            <a:round/>
            <a:headEnd len="sm" w="sm" type="none"/>
            <a:tailEnd len="sm" w="sm" type="none"/>
          </a:ln>
        </p:spPr>
      </p:pic>
      <p:sp>
        <p:nvSpPr>
          <p:cNvPr id="700" name="Google Shape;700;p79"/>
          <p:cNvSpPr txBox="1"/>
          <p:nvPr>
            <p:ph type="ctrTitle"/>
          </p:nvPr>
        </p:nvSpPr>
        <p:spPr>
          <a:xfrm>
            <a:off x="974550" y="711175"/>
            <a:ext cx="71949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Architetture</a:t>
            </a:r>
            <a:endParaRPr sz="3400">
              <a:solidFill>
                <a:srgbClr val="666666"/>
              </a:solidFill>
              <a:latin typeface="Source Sans Pro Light"/>
              <a:ea typeface="Source Sans Pro Light"/>
              <a:cs typeface="Source Sans Pro Light"/>
              <a:sym typeface="Source Sans Pro Light"/>
            </a:endParaRPr>
          </a:p>
        </p:txBody>
      </p:sp>
      <p:grpSp>
        <p:nvGrpSpPr>
          <p:cNvPr id="701" name="Google Shape;701;p79"/>
          <p:cNvGrpSpPr/>
          <p:nvPr/>
        </p:nvGrpSpPr>
        <p:grpSpPr>
          <a:xfrm>
            <a:off x="348875" y="210491"/>
            <a:ext cx="8620650" cy="4722522"/>
            <a:chOff x="311700" y="199653"/>
            <a:chExt cx="8620650" cy="4722522"/>
          </a:xfrm>
        </p:grpSpPr>
        <p:pic>
          <p:nvPicPr>
            <p:cNvPr id="702" name="Google Shape;702;p79"/>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703" name="Google Shape;703;p79"/>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704" name="Google Shape;704;p79"/>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705" name="Google Shape;705;p79"/>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5"/>
          <p:cNvPicPr preferRelativeResize="0"/>
          <p:nvPr/>
        </p:nvPicPr>
        <p:blipFill>
          <a:blip r:embed="rId3">
            <a:alphaModFix/>
          </a:blip>
          <a:stretch>
            <a:fillRect/>
          </a:stretch>
        </p:blipFill>
        <p:spPr>
          <a:xfrm>
            <a:off x="2997243" y="322870"/>
            <a:ext cx="3121050" cy="3121050"/>
          </a:xfrm>
          <a:prstGeom prst="rect">
            <a:avLst/>
          </a:prstGeom>
          <a:noFill/>
          <a:ln>
            <a:noFill/>
          </a:ln>
        </p:spPr>
      </p:pic>
      <p:grpSp>
        <p:nvGrpSpPr>
          <p:cNvPr id="161" name="Google Shape;161;p35"/>
          <p:cNvGrpSpPr/>
          <p:nvPr/>
        </p:nvGrpSpPr>
        <p:grpSpPr>
          <a:xfrm>
            <a:off x="311700" y="199653"/>
            <a:ext cx="8620650" cy="4722522"/>
            <a:chOff x="311700" y="199653"/>
            <a:chExt cx="8620650" cy="4722522"/>
          </a:xfrm>
        </p:grpSpPr>
        <p:pic>
          <p:nvPicPr>
            <p:cNvPr id="162" name="Google Shape;162;p35"/>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163" name="Google Shape;163;p35"/>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164" name="Google Shape;164;p35"/>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165" name="Google Shape;165;p35"/>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
        <p:nvSpPr>
          <p:cNvPr id="166" name="Google Shape;166;p35"/>
          <p:cNvSpPr txBox="1"/>
          <p:nvPr/>
        </p:nvSpPr>
        <p:spPr>
          <a:xfrm>
            <a:off x="0" y="3535950"/>
            <a:ext cx="9155100" cy="69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4200">
                <a:solidFill>
                  <a:srgbClr val="666666"/>
                </a:solidFill>
                <a:latin typeface="Source Sans Pro Light"/>
                <a:ea typeface="Source Sans Pro Light"/>
                <a:cs typeface="Source Sans Pro Light"/>
                <a:sym typeface="Source Sans Pro Light"/>
              </a:rPr>
              <a:t>Deno + GraphQL: Dinosauri del futuro</a:t>
            </a:r>
            <a:endParaRPr sz="4200">
              <a:solidFill>
                <a:srgbClr val="666666"/>
              </a:solidFill>
              <a:latin typeface="Source Sans Pro Light"/>
              <a:ea typeface="Source Sans Pro Light"/>
              <a:cs typeface="Source Sans Pro Light"/>
              <a:sym typeface="Source Sans Pro Light"/>
            </a:endParaRPr>
          </a:p>
        </p:txBody>
      </p:sp>
      <p:pic>
        <p:nvPicPr>
          <p:cNvPr id="167" name="Google Shape;167;p35"/>
          <p:cNvPicPr preferRelativeResize="0"/>
          <p:nvPr/>
        </p:nvPicPr>
        <p:blipFill>
          <a:blip r:embed="rId7">
            <a:alphaModFix/>
          </a:blip>
          <a:stretch>
            <a:fillRect/>
          </a:stretch>
        </p:blipFill>
        <p:spPr>
          <a:xfrm>
            <a:off x="3497700" y="823325"/>
            <a:ext cx="2120149" cy="21201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0"/>
          <p:cNvSpPr txBox="1"/>
          <p:nvPr>
            <p:ph type="ctrTitle"/>
          </p:nvPr>
        </p:nvSpPr>
        <p:spPr>
          <a:xfrm>
            <a:off x="348867" y="1001625"/>
            <a:ext cx="2774100" cy="6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Architetture</a:t>
            </a:r>
            <a:endParaRPr sz="3400">
              <a:solidFill>
                <a:srgbClr val="666666"/>
              </a:solidFill>
              <a:latin typeface="Source Sans Pro Light"/>
              <a:ea typeface="Source Sans Pro Light"/>
              <a:cs typeface="Source Sans Pro Light"/>
              <a:sym typeface="Source Sans Pro Light"/>
            </a:endParaRPr>
          </a:p>
        </p:txBody>
      </p:sp>
      <p:sp>
        <p:nvSpPr>
          <p:cNvPr id="711" name="Google Shape;711;p80"/>
          <p:cNvSpPr txBox="1"/>
          <p:nvPr>
            <p:ph idx="1" type="subTitle"/>
          </p:nvPr>
        </p:nvSpPr>
        <p:spPr>
          <a:xfrm>
            <a:off x="348875" y="1860650"/>
            <a:ext cx="3803100" cy="19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200">
                <a:solidFill>
                  <a:srgbClr val="666666"/>
                </a:solidFill>
                <a:latin typeface="Source Sans Pro Light"/>
                <a:ea typeface="Source Sans Pro Light"/>
                <a:cs typeface="Source Sans Pro Light"/>
                <a:sym typeface="Source Sans Pro Light"/>
              </a:rPr>
              <a:t>GraphQL Server che funge da </a:t>
            </a:r>
            <a:r>
              <a:rPr i="1" lang="it" sz="2200">
                <a:solidFill>
                  <a:srgbClr val="666666"/>
                </a:solidFill>
                <a:latin typeface="Source Sans Pro Light"/>
                <a:ea typeface="Source Sans Pro Light"/>
                <a:cs typeface="Source Sans Pro Light"/>
                <a:sym typeface="Source Sans Pro Light"/>
              </a:rPr>
              <a:t>layer </a:t>
            </a:r>
            <a:r>
              <a:rPr lang="it" sz="2200">
                <a:solidFill>
                  <a:srgbClr val="666666"/>
                </a:solidFill>
                <a:latin typeface="Source Sans Pro Light"/>
                <a:ea typeface="Source Sans Pro Light"/>
                <a:cs typeface="Source Sans Pro Light"/>
                <a:sym typeface="Source Sans Pro Light"/>
              </a:rPr>
              <a:t>o </a:t>
            </a:r>
            <a:r>
              <a:rPr i="1" lang="it" sz="2200">
                <a:solidFill>
                  <a:srgbClr val="666666"/>
                </a:solidFill>
                <a:latin typeface="Source Sans Pro Light"/>
                <a:ea typeface="Source Sans Pro Light"/>
                <a:cs typeface="Source Sans Pro Light"/>
                <a:sym typeface="Source Sans Pro Light"/>
              </a:rPr>
              <a:t>gateway</a:t>
            </a:r>
            <a:r>
              <a:rPr lang="it" sz="2200">
                <a:solidFill>
                  <a:srgbClr val="666666"/>
                </a:solidFill>
                <a:latin typeface="Source Sans Pro Light"/>
                <a:ea typeface="Source Sans Pro Light"/>
                <a:cs typeface="Source Sans Pro Light"/>
                <a:sym typeface="Source Sans Pro Light"/>
              </a:rPr>
              <a:t> che integra</a:t>
            </a:r>
            <a:br>
              <a:rPr lang="it" sz="2200">
                <a:solidFill>
                  <a:srgbClr val="666666"/>
                </a:solidFill>
                <a:latin typeface="Source Sans Pro Light"/>
                <a:ea typeface="Source Sans Pro Light"/>
                <a:cs typeface="Source Sans Pro Light"/>
                <a:sym typeface="Source Sans Pro Light"/>
              </a:rPr>
            </a:br>
            <a:r>
              <a:rPr lang="it" sz="2200">
                <a:solidFill>
                  <a:srgbClr val="666666"/>
                </a:solidFill>
                <a:latin typeface="Source Sans Pro Light"/>
                <a:ea typeface="Source Sans Pro Light"/>
                <a:cs typeface="Source Sans Pro Light"/>
                <a:sym typeface="Source Sans Pro Light"/>
              </a:rPr>
              <a:t>(e nasconde) sistemi eterogenei pre-esistenti.</a:t>
            </a:r>
            <a:endParaRPr sz="22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Clr>
                <a:schemeClr val="dk1"/>
              </a:buClr>
              <a:buSzPts val="1100"/>
              <a:buFont typeface="Arial"/>
              <a:buNone/>
            </a:pPr>
            <a:r>
              <a:t/>
            </a:r>
            <a:endParaRPr sz="2100">
              <a:solidFill>
                <a:srgbClr val="666666"/>
              </a:solidFill>
              <a:latin typeface="Quicksand"/>
              <a:ea typeface="Quicksand"/>
              <a:cs typeface="Quicksand"/>
              <a:sym typeface="Quicksand"/>
            </a:endParaRPr>
          </a:p>
          <a:p>
            <a:pPr indent="0" lvl="0" marL="0" rtl="0" algn="l">
              <a:spcBef>
                <a:spcPts val="0"/>
              </a:spcBef>
              <a:spcAft>
                <a:spcPts val="0"/>
              </a:spcAft>
              <a:buNone/>
            </a:pPr>
            <a:r>
              <a:t/>
            </a:r>
            <a:endParaRPr sz="2100">
              <a:solidFill>
                <a:srgbClr val="666666"/>
              </a:solidFill>
              <a:latin typeface="Quicksand"/>
              <a:ea typeface="Quicksand"/>
              <a:cs typeface="Quicksand"/>
              <a:sym typeface="Quicksand"/>
            </a:endParaRPr>
          </a:p>
          <a:p>
            <a:pPr indent="0" lvl="0" marL="0" rtl="0" algn="l">
              <a:spcBef>
                <a:spcPts val="0"/>
              </a:spcBef>
              <a:spcAft>
                <a:spcPts val="0"/>
              </a:spcAft>
              <a:buNone/>
            </a:pPr>
            <a:r>
              <a:t/>
            </a:r>
            <a:endParaRPr sz="2100">
              <a:solidFill>
                <a:srgbClr val="666666"/>
              </a:solidFill>
              <a:latin typeface="Quicksand"/>
              <a:ea typeface="Quicksand"/>
              <a:cs typeface="Quicksand"/>
              <a:sym typeface="Quicksand"/>
            </a:endParaRPr>
          </a:p>
        </p:txBody>
      </p:sp>
      <p:pic>
        <p:nvPicPr>
          <p:cNvPr id="712" name="Google Shape;712;p80"/>
          <p:cNvPicPr preferRelativeResize="0"/>
          <p:nvPr/>
        </p:nvPicPr>
        <p:blipFill rotWithShape="1">
          <a:blip r:embed="rId3">
            <a:alphaModFix/>
          </a:blip>
          <a:srcRect b="-4171" l="-4171" r="-4171" t="-4171"/>
          <a:stretch/>
        </p:blipFill>
        <p:spPr>
          <a:xfrm>
            <a:off x="4368625" y="944337"/>
            <a:ext cx="4298626" cy="3254850"/>
          </a:xfrm>
          <a:prstGeom prst="rect">
            <a:avLst/>
          </a:prstGeom>
          <a:noFill/>
          <a:ln cap="flat" cmpd="sng" w="9525">
            <a:solidFill>
              <a:srgbClr val="EFEFEF"/>
            </a:solidFill>
            <a:prstDash val="solid"/>
            <a:round/>
            <a:headEnd len="sm" w="sm" type="none"/>
            <a:tailEnd len="sm" w="sm" type="none"/>
          </a:ln>
        </p:spPr>
      </p:pic>
      <p:grpSp>
        <p:nvGrpSpPr>
          <p:cNvPr id="713" name="Google Shape;713;p80"/>
          <p:cNvGrpSpPr/>
          <p:nvPr/>
        </p:nvGrpSpPr>
        <p:grpSpPr>
          <a:xfrm>
            <a:off x="348875" y="210491"/>
            <a:ext cx="8620650" cy="4722522"/>
            <a:chOff x="311700" y="199653"/>
            <a:chExt cx="8620650" cy="4722522"/>
          </a:xfrm>
        </p:grpSpPr>
        <p:pic>
          <p:nvPicPr>
            <p:cNvPr id="714" name="Google Shape;714;p80"/>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715" name="Google Shape;715;p80"/>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716" name="Google Shape;716;p80"/>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717" name="Google Shape;717;p80"/>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1"/>
          <p:cNvSpPr txBox="1"/>
          <p:nvPr>
            <p:ph idx="1" type="subTitle"/>
          </p:nvPr>
        </p:nvSpPr>
        <p:spPr>
          <a:xfrm>
            <a:off x="348875" y="1773900"/>
            <a:ext cx="4358400" cy="9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200">
                <a:solidFill>
                  <a:srgbClr val="666666"/>
                </a:solidFill>
                <a:latin typeface="Source Sans Pro Light"/>
                <a:ea typeface="Source Sans Pro Light"/>
                <a:cs typeface="Source Sans Pro Light"/>
                <a:sym typeface="Source Sans Pro Light"/>
              </a:rPr>
              <a:t>GraphQL Server con approccio Ibrido e quindi:</a:t>
            </a:r>
            <a:endParaRPr sz="2200">
              <a:solidFill>
                <a:srgbClr val="666666"/>
              </a:solidFill>
              <a:latin typeface="Source Sans Pro Light"/>
              <a:ea typeface="Source Sans Pro Light"/>
              <a:cs typeface="Source Sans Pro Light"/>
              <a:sym typeface="Source Sans Pro Light"/>
            </a:endParaRPr>
          </a:p>
          <a:p>
            <a:pPr indent="-349250" lvl="0" marL="457200" rtl="0" algn="l">
              <a:spcBef>
                <a:spcPts val="100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collegato direttamente ad un database</a:t>
            </a:r>
            <a:endParaRPr sz="1900">
              <a:solidFill>
                <a:srgbClr val="666666"/>
              </a:solidFill>
              <a:latin typeface="Source Sans Pro Light"/>
              <a:ea typeface="Source Sans Pro Light"/>
              <a:cs typeface="Source Sans Pro Light"/>
              <a:sym typeface="Source Sans Pro Light"/>
            </a:endParaRPr>
          </a:p>
          <a:p>
            <a:pPr indent="-349250" lvl="0" marL="457200" rtl="0" algn="l">
              <a:spcBef>
                <a:spcPts val="100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funge da layer o gateway che integra (e nasconde) sistemi eterogenei pre-esistenti.</a:t>
            </a:r>
            <a:endParaRPr sz="1900">
              <a:solidFill>
                <a:srgbClr val="666666"/>
              </a:solidFill>
              <a:latin typeface="Source Sans Pro Light"/>
              <a:ea typeface="Source Sans Pro Light"/>
              <a:cs typeface="Source Sans Pro Light"/>
              <a:sym typeface="Source Sans Pro Light"/>
            </a:endParaRPr>
          </a:p>
          <a:p>
            <a:pPr indent="0" lvl="0" marL="0" rtl="0" algn="l">
              <a:spcBef>
                <a:spcPts val="1000"/>
              </a:spcBef>
              <a:spcAft>
                <a:spcPts val="0"/>
              </a:spcAft>
              <a:buClr>
                <a:schemeClr val="dk1"/>
              </a:buClr>
              <a:buSzPts val="1100"/>
              <a:buFont typeface="Arial"/>
              <a:buNone/>
            </a:pPr>
            <a:r>
              <a:t/>
            </a:r>
            <a:endParaRPr sz="2100">
              <a:solidFill>
                <a:srgbClr val="666666"/>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t/>
            </a:r>
            <a:endParaRPr sz="2100">
              <a:solidFill>
                <a:srgbClr val="666666"/>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t/>
            </a:r>
            <a:endParaRPr sz="2100">
              <a:solidFill>
                <a:srgbClr val="666666"/>
              </a:solidFill>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t/>
            </a:r>
            <a:endParaRPr sz="2100">
              <a:solidFill>
                <a:srgbClr val="666666"/>
              </a:solidFill>
              <a:latin typeface="Quicksand"/>
              <a:ea typeface="Quicksand"/>
              <a:cs typeface="Quicksand"/>
              <a:sym typeface="Quicksand"/>
            </a:endParaRPr>
          </a:p>
          <a:p>
            <a:pPr indent="0" lvl="0" marL="0" rtl="0" algn="l">
              <a:spcBef>
                <a:spcPts val="0"/>
              </a:spcBef>
              <a:spcAft>
                <a:spcPts val="0"/>
              </a:spcAft>
              <a:buNone/>
            </a:pPr>
            <a:r>
              <a:t/>
            </a:r>
            <a:endParaRPr sz="2100">
              <a:solidFill>
                <a:srgbClr val="666666"/>
              </a:solidFill>
              <a:latin typeface="Quicksand"/>
              <a:ea typeface="Quicksand"/>
              <a:cs typeface="Quicksand"/>
              <a:sym typeface="Quicksand"/>
            </a:endParaRPr>
          </a:p>
          <a:p>
            <a:pPr indent="0" lvl="0" marL="0" rtl="0" algn="l">
              <a:spcBef>
                <a:spcPts val="0"/>
              </a:spcBef>
              <a:spcAft>
                <a:spcPts val="0"/>
              </a:spcAft>
              <a:buNone/>
            </a:pPr>
            <a:r>
              <a:t/>
            </a:r>
            <a:endParaRPr sz="2100">
              <a:solidFill>
                <a:srgbClr val="666666"/>
              </a:solidFill>
              <a:latin typeface="Quicksand"/>
              <a:ea typeface="Quicksand"/>
              <a:cs typeface="Quicksand"/>
              <a:sym typeface="Quicksand"/>
            </a:endParaRPr>
          </a:p>
        </p:txBody>
      </p:sp>
      <p:pic>
        <p:nvPicPr>
          <p:cNvPr id="723" name="Google Shape;723;p81"/>
          <p:cNvPicPr preferRelativeResize="0"/>
          <p:nvPr/>
        </p:nvPicPr>
        <p:blipFill rotWithShape="1">
          <a:blip r:embed="rId3">
            <a:alphaModFix/>
          </a:blip>
          <a:srcRect b="-3914" l="-3925" r="-3914" t="-3925"/>
          <a:stretch/>
        </p:blipFill>
        <p:spPr>
          <a:xfrm>
            <a:off x="4949450" y="839700"/>
            <a:ext cx="3522601" cy="3464125"/>
          </a:xfrm>
          <a:prstGeom prst="rect">
            <a:avLst/>
          </a:prstGeom>
          <a:noFill/>
          <a:ln cap="flat" cmpd="sng" w="9525">
            <a:solidFill>
              <a:srgbClr val="EFEFEF"/>
            </a:solidFill>
            <a:prstDash val="solid"/>
            <a:round/>
            <a:headEnd len="sm" w="sm" type="none"/>
            <a:tailEnd len="sm" w="sm" type="none"/>
          </a:ln>
        </p:spPr>
      </p:pic>
      <p:grpSp>
        <p:nvGrpSpPr>
          <p:cNvPr id="724" name="Google Shape;724;p81"/>
          <p:cNvGrpSpPr/>
          <p:nvPr/>
        </p:nvGrpSpPr>
        <p:grpSpPr>
          <a:xfrm>
            <a:off x="348875" y="210491"/>
            <a:ext cx="8620650" cy="4722522"/>
            <a:chOff x="311700" y="199653"/>
            <a:chExt cx="8620650" cy="4722522"/>
          </a:xfrm>
        </p:grpSpPr>
        <p:pic>
          <p:nvPicPr>
            <p:cNvPr id="725" name="Google Shape;725;p81"/>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726" name="Google Shape;726;p81"/>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727" name="Google Shape;727;p81"/>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728" name="Google Shape;728;p81"/>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
        <p:nvSpPr>
          <p:cNvPr id="729" name="Google Shape;729;p81"/>
          <p:cNvSpPr txBox="1"/>
          <p:nvPr>
            <p:ph type="ctrTitle"/>
          </p:nvPr>
        </p:nvSpPr>
        <p:spPr>
          <a:xfrm>
            <a:off x="348867" y="1001625"/>
            <a:ext cx="2774100" cy="6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Architetture</a:t>
            </a:r>
            <a:endParaRPr sz="3400">
              <a:solidFill>
                <a:srgbClr val="666666"/>
              </a:solidFill>
              <a:latin typeface="Source Sans Pro Light"/>
              <a:ea typeface="Source Sans Pro Light"/>
              <a:cs typeface="Source Sans Pro Light"/>
              <a:sym typeface="Source Sans Pro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82"/>
          <p:cNvSpPr txBox="1"/>
          <p:nvPr>
            <p:ph idx="1" type="subTitle"/>
          </p:nvPr>
        </p:nvSpPr>
        <p:spPr>
          <a:xfrm>
            <a:off x="259800" y="2252696"/>
            <a:ext cx="8624400" cy="63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3200">
                <a:solidFill>
                  <a:srgbClr val="666666"/>
                </a:solidFill>
                <a:latin typeface="Source Sans Pro Light"/>
                <a:ea typeface="Source Sans Pro Light"/>
                <a:cs typeface="Source Sans Pro Light"/>
                <a:sym typeface="Source Sans Pro Light"/>
              </a:rPr>
              <a:t>Tutto molto bello ma...</a:t>
            </a:r>
            <a:endParaRPr sz="3200">
              <a:solidFill>
                <a:srgbClr val="666666"/>
              </a:solidFill>
              <a:latin typeface="Source Sans Pro Light"/>
              <a:ea typeface="Source Sans Pro Light"/>
              <a:cs typeface="Source Sans Pro Light"/>
              <a:sym typeface="Source Sans Pro Light"/>
            </a:endParaRPr>
          </a:p>
        </p:txBody>
      </p:sp>
      <p:grpSp>
        <p:nvGrpSpPr>
          <p:cNvPr id="735" name="Google Shape;735;p82"/>
          <p:cNvGrpSpPr/>
          <p:nvPr/>
        </p:nvGrpSpPr>
        <p:grpSpPr>
          <a:xfrm>
            <a:off x="348875" y="210491"/>
            <a:ext cx="8620650" cy="4722522"/>
            <a:chOff x="311700" y="199653"/>
            <a:chExt cx="8620650" cy="4722522"/>
          </a:xfrm>
        </p:grpSpPr>
        <p:pic>
          <p:nvPicPr>
            <p:cNvPr id="736" name="Google Shape;736;p82"/>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737" name="Google Shape;737;p82"/>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738" name="Google Shape;738;p82"/>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739" name="Google Shape;739;p82"/>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3"/>
          <p:cNvSpPr txBox="1"/>
          <p:nvPr>
            <p:ph type="ctrTitle"/>
          </p:nvPr>
        </p:nvSpPr>
        <p:spPr>
          <a:xfrm>
            <a:off x="974538" y="783650"/>
            <a:ext cx="71949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...come fa a fare tutto ciò?</a:t>
            </a:r>
            <a:r>
              <a:rPr lang="it" sz="3200">
                <a:solidFill>
                  <a:srgbClr val="666666"/>
                </a:solidFill>
                <a:latin typeface="Quicksand"/>
                <a:ea typeface="Quicksand"/>
                <a:cs typeface="Quicksand"/>
                <a:sym typeface="Quicksand"/>
              </a:rPr>
              <a:t> </a:t>
            </a:r>
            <a:endParaRPr sz="3200">
              <a:solidFill>
                <a:srgbClr val="666666"/>
              </a:solidFill>
              <a:latin typeface="Quicksand"/>
              <a:ea typeface="Quicksand"/>
              <a:cs typeface="Quicksand"/>
              <a:sym typeface="Quicksand"/>
            </a:endParaRPr>
          </a:p>
        </p:txBody>
      </p:sp>
      <p:pic>
        <p:nvPicPr>
          <p:cNvPr id="745" name="Google Shape;745;p83"/>
          <p:cNvPicPr preferRelativeResize="0"/>
          <p:nvPr/>
        </p:nvPicPr>
        <p:blipFill>
          <a:blip r:embed="rId3">
            <a:alphaModFix/>
          </a:blip>
          <a:stretch>
            <a:fillRect/>
          </a:stretch>
        </p:blipFill>
        <p:spPr>
          <a:xfrm>
            <a:off x="0" y="1685201"/>
            <a:ext cx="9144000" cy="2369748"/>
          </a:xfrm>
          <a:prstGeom prst="rect">
            <a:avLst/>
          </a:prstGeom>
          <a:noFill/>
          <a:ln>
            <a:noFill/>
          </a:ln>
        </p:spPr>
      </p:pic>
      <p:grpSp>
        <p:nvGrpSpPr>
          <p:cNvPr id="746" name="Google Shape;746;p83"/>
          <p:cNvGrpSpPr/>
          <p:nvPr/>
        </p:nvGrpSpPr>
        <p:grpSpPr>
          <a:xfrm>
            <a:off x="348875" y="210491"/>
            <a:ext cx="8620650" cy="4722522"/>
            <a:chOff x="311700" y="199653"/>
            <a:chExt cx="8620650" cy="4722522"/>
          </a:xfrm>
        </p:grpSpPr>
        <p:pic>
          <p:nvPicPr>
            <p:cNvPr id="747" name="Google Shape;747;p83"/>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748" name="Google Shape;748;p83"/>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749" name="Google Shape;749;p83"/>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750" name="Google Shape;750;p83"/>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84"/>
          <p:cNvSpPr txBox="1"/>
          <p:nvPr>
            <p:ph idx="1" type="subTitle"/>
          </p:nvPr>
        </p:nvSpPr>
        <p:spPr>
          <a:xfrm>
            <a:off x="2821050" y="1701450"/>
            <a:ext cx="3501900" cy="1877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666666"/>
              </a:buClr>
              <a:buSzPts val="2400"/>
              <a:buFont typeface="Source Sans Pro Light"/>
              <a:buChar char="●"/>
            </a:pPr>
            <a:r>
              <a:rPr lang="it" sz="2400">
                <a:solidFill>
                  <a:srgbClr val="666666"/>
                </a:solidFill>
                <a:latin typeface="Source Sans Pro Light"/>
                <a:ea typeface="Source Sans Pro Light"/>
                <a:cs typeface="Source Sans Pro Light"/>
                <a:sym typeface="Source Sans Pro Light"/>
              </a:rPr>
              <a:t>Schema</a:t>
            </a:r>
            <a:endParaRPr sz="2400">
              <a:solidFill>
                <a:srgbClr val="666666"/>
              </a:solidFill>
              <a:latin typeface="Source Sans Pro Light"/>
              <a:ea typeface="Source Sans Pro Light"/>
              <a:cs typeface="Source Sans Pro Light"/>
              <a:sym typeface="Source Sans Pro Light"/>
            </a:endParaRPr>
          </a:p>
          <a:p>
            <a:pPr indent="-381000" lvl="0" marL="457200" rtl="0" algn="l">
              <a:spcBef>
                <a:spcPts val="0"/>
              </a:spcBef>
              <a:spcAft>
                <a:spcPts val="0"/>
              </a:spcAft>
              <a:buClr>
                <a:srgbClr val="666666"/>
              </a:buClr>
              <a:buSzPts val="2400"/>
              <a:buFont typeface="Source Sans Pro Light"/>
              <a:buChar char="●"/>
            </a:pPr>
            <a:r>
              <a:rPr lang="it" sz="2400">
                <a:solidFill>
                  <a:srgbClr val="666666"/>
                </a:solidFill>
                <a:latin typeface="Source Sans Pro Light"/>
                <a:ea typeface="Source Sans Pro Light"/>
                <a:cs typeface="Source Sans Pro Light"/>
                <a:sym typeface="Source Sans Pro Light"/>
              </a:rPr>
              <a:t>Document</a:t>
            </a:r>
            <a:endParaRPr sz="2400">
              <a:solidFill>
                <a:srgbClr val="666666"/>
              </a:solidFill>
              <a:latin typeface="Source Sans Pro Light"/>
              <a:ea typeface="Source Sans Pro Light"/>
              <a:cs typeface="Source Sans Pro Light"/>
              <a:sym typeface="Source Sans Pro Light"/>
            </a:endParaRPr>
          </a:p>
          <a:p>
            <a:pPr indent="-381000" lvl="0" marL="457200" rtl="0" algn="l">
              <a:spcBef>
                <a:spcPts val="0"/>
              </a:spcBef>
              <a:spcAft>
                <a:spcPts val="0"/>
              </a:spcAft>
              <a:buClr>
                <a:srgbClr val="666666"/>
              </a:buClr>
              <a:buSzPts val="2400"/>
              <a:buFont typeface="Source Sans Pro Light"/>
              <a:buChar char="●"/>
            </a:pPr>
            <a:r>
              <a:rPr lang="it" sz="2400">
                <a:solidFill>
                  <a:srgbClr val="666666"/>
                </a:solidFill>
                <a:latin typeface="Source Sans Pro Light"/>
                <a:ea typeface="Source Sans Pro Light"/>
                <a:cs typeface="Source Sans Pro Light"/>
                <a:sym typeface="Source Sans Pro Light"/>
              </a:rPr>
              <a:t>Server / Client</a:t>
            </a:r>
            <a:endParaRPr sz="2400">
              <a:solidFill>
                <a:srgbClr val="666666"/>
              </a:solidFill>
              <a:latin typeface="Source Sans Pro Light"/>
              <a:ea typeface="Source Sans Pro Light"/>
              <a:cs typeface="Source Sans Pro Light"/>
              <a:sym typeface="Source Sans Pro Light"/>
            </a:endParaRPr>
          </a:p>
          <a:p>
            <a:pPr indent="-381000" lvl="0" marL="457200" rtl="0" algn="l">
              <a:spcBef>
                <a:spcPts val="0"/>
              </a:spcBef>
              <a:spcAft>
                <a:spcPts val="0"/>
              </a:spcAft>
              <a:buClr>
                <a:srgbClr val="666666"/>
              </a:buClr>
              <a:buSzPts val="2400"/>
              <a:buFont typeface="Source Sans Pro Light"/>
              <a:buChar char="●"/>
            </a:pPr>
            <a:r>
              <a:rPr lang="it" sz="2400">
                <a:solidFill>
                  <a:srgbClr val="666666"/>
                </a:solidFill>
                <a:latin typeface="Source Sans Pro Light"/>
                <a:ea typeface="Source Sans Pro Light"/>
                <a:cs typeface="Source Sans Pro Light"/>
                <a:sym typeface="Source Sans Pro Light"/>
              </a:rPr>
              <a:t>Funzioni </a:t>
            </a:r>
            <a:r>
              <a:rPr i="1" lang="it" sz="2400">
                <a:solidFill>
                  <a:srgbClr val="666666"/>
                </a:solidFill>
                <a:latin typeface="Source Sans Pro Light"/>
                <a:ea typeface="Source Sans Pro Light"/>
                <a:cs typeface="Source Sans Pro Light"/>
                <a:sym typeface="Source Sans Pro Light"/>
              </a:rPr>
              <a:t>Resolver</a:t>
            </a:r>
            <a:endParaRPr i="1" sz="2400">
              <a:solidFill>
                <a:srgbClr val="666666"/>
              </a:solidFill>
              <a:latin typeface="Source Sans Pro Light"/>
              <a:ea typeface="Source Sans Pro Light"/>
              <a:cs typeface="Source Sans Pro Light"/>
              <a:sym typeface="Source Sans Pro Light"/>
            </a:endParaRPr>
          </a:p>
          <a:p>
            <a:pPr indent="-381000" lvl="0" marL="457200" rtl="0" algn="l">
              <a:spcBef>
                <a:spcPts val="0"/>
              </a:spcBef>
              <a:spcAft>
                <a:spcPts val="0"/>
              </a:spcAft>
              <a:buClr>
                <a:srgbClr val="666666"/>
              </a:buClr>
              <a:buSzPts val="2400"/>
              <a:buFont typeface="Source Sans Pro Light"/>
              <a:buChar char="●"/>
            </a:pPr>
            <a:r>
              <a:rPr lang="it" sz="2400">
                <a:solidFill>
                  <a:srgbClr val="666666"/>
                </a:solidFill>
                <a:latin typeface="Source Sans Pro Light"/>
                <a:ea typeface="Source Sans Pro Light"/>
                <a:cs typeface="Source Sans Pro Light"/>
                <a:sym typeface="Source Sans Pro Light"/>
              </a:rPr>
              <a:t>...</a:t>
            </a:r>
            <a:endParaRPr sz="2400">
              <a:solidFill>
                <a:srgbClr val="666666"/>
              </a:solidFill>
              <a:latin typeface="Source Sans Pro Light"/>
              <a:ea typeface="Source Sans Pro Light"/>
              <a:cs typeface="Source Sans Pro Light"/>
              <a:sym typeface="Source Sans Pro Light"/>
            </a:endParaRPr>
          </a:p>
        </p:txBody>
      </p:sp>
      <p:sp>
        <p:nvSpPr>
          <p:cNvPr id="756" name="Google Shape;756;p84"/>
          <p:cNvSpPr txBox="1"/>
          <p:nvPr>
            <p:ph type="ctrTitle"/>
          </p:nvPr>
        </p:nvSpPr>
        <p:spPr>
          <a:xfrm>
            <a:off x="974550" y="787375"/>
            <a:ext cx="71949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Gli elementi chiave </a:t>
            </a:r>
            <a:endParaRPr sz="3400">
              <a:solidFill>
                <a:srgbClr val="666666"/>
              </a:solidFill>
              <a:latin typeface="Source Sans Pro Light"/>
              <a:ea typeface="Source Sans Pro Light"/>
              <a:cs typeface="Source Sans Pro Light"/>
              <a:sym typeface="Source Sans Pro Light"/>
            </a:endParaRPr>
          </a:p>
        </p:txBody>
      </p:sp>
      <p:grpSp>
        <p:nvGrpSpPr>
          <p:cNvPr id="757" name="Google Shape;757;p84"/>
          <p:cNvGrpSpPr/>
          <p:nvPr/>
        </p:nvGrpSpPr>
        <p:grpSpPr>
          <a:xfrm>
            <a:off x="348875" y="210491"/>
            <a:ext cx="8620650" cy="4722522"/>
            <a:chOff x="311700" y="199653"/>
            <a:chExt cx="8620650" cy="4722522"/>
          </a:xfrm>
        </p:grpSpPr>
        <p:pic>
          <p:nvPicPr>
            <p:cNvPr id="758" name="Google Shape;758;p84"/>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759" name="Google Shape;759;p84"/>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760" name="Google Shape;760;p84"/>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761" name="Google Shape;761;p84"/>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85"/>
          <p:cNvSpPr txBox="1"/>
          <p:nvPr>
            <p:ph type="ctrTitle"/>
          </p:nvPr>
        </p:nvSpPr>
        <p:spPr>
          <a:xfrm>
            <a:off x="397175" y="1060513"/>
            <a:ext cx="4267500" cy="31233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it" sz="3300">
                <a:solidFill>
                  <a:srgbClr val="666666"/>
                </a:solidFill>
                <a:latin typeface="Source Sans Pro Light"/>
                <a:ea typeface="Source Sans Pro Light"/>
                <a:cs typeface="Source Sans Pro Light"/>
                <a:sym typeface="Source Sans Pro Light"/>
              </a:rPr>
              <a:t>Schema</a:t>
            </a:r>
            <a:r>
              <a:rPr lang="it">
                <a:solidFill>
                  <a:srgbClr val="666666"/>
                </a:solidFill>
                <a:latin typeface="Quicksand"/>
                <a:ea typeface="Quicksand"/>
                <a:cs typeface="Quicksand"/>
                <a:sym typeface="Quicksand"/>
              </a:rPr>
              <a:t> </a:t>
            </a:r>
            <a:br>
              <a:rPr lang="it" sz="3000">
                <a:solidFill>
                  <a:srgbClr val="666666"/>
                </a:solidFill>
                <a:latin typeface="Quicksand"/>
                <a:ea typeface="Quicksand"/>
                <a:cs typeface="Quicksand"/>
                <a:sym typeface="Quicksand"/>
              </a:rPr>
            </a:br>
            <a:r>
              <a:rPr lang="it" sz="2000">
                <a:solidFill>
                  <a:srgbClr val="666666"/>
                </a:solidFill>
                <a:latin typeface="Source Sans Pro Light"/>
                <a:ea typeface="Source Sans Pro Light"/>
                <a:cs typeface="Source Sans Pro Light"/>
                <a:sym typeface="Source Sans Pro Light"/>
              </a:rPr>
              <a:t>È il fulcro di ogni implementazione server di GraphQL e descrive tutte le funzionalità richiedibili dai clients connessi.</a:t>
            </a:r>
            <a:endParaRPr sz="20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rPr lang="it" sz="2000">
                <a:solidFill>
                  <a:srgbClr val="666666"/>
                </a:solidFill>
                <a:latin typeface="Source Sans Pro Light"/>
                <a:ea typeface="Source Sans Pro Light"/>
                <a:cs typeface="Source Sans Pro Light"/>
                <a:sym typeface="Source Sans Pro Light"/>
              </a:rPr>
              <a:t>In poche parole definisce quali siano le API esposte dal server.</a:t>
            </a:r>
            <a:br>
              <a:rPr lang="it" sz="2000">
                <a:solidFill>
                  <a:srgbClr val="666666"/>
                </a:solidFill>
                <a:latin typeface="Source Sans Pro Light"/>
                <a:ea typeface="Source Sans Pro Light"/>
                <a:cs typeface="Source Sans Pro Light"/>
                <a:sym typeface="Source Sans Pro Light"/>
              </a:rPr>
            </a:br>
            <a:br>
              <a:rPr lang="it" sz="2000">
                <a:solidFill>
                  <a:srgbClr val="666666"/>
                </a:solidFill>
                <a:latin typeface="Source Sans Pro Light"/>
                <a:ea typeface="Source Sans Pro Light"/>
                <a:cs typeface="Source Sans Pro Light"/>
                <a:sym typeface="Source Sans Pro Light"/>
              </a:rPr>
            </a:br>
            <a:r>
              <a:rPr lang="it" sz="2000">
                <a:solidFill>
                  <a:srgbClr val="666666"/>
                </a:solidFill>
                <a:latin typeface="Source Sans Pro Light"/>
                <a:ea typeface="Source Sans Pro Light"/>
                <a:cs typeface="Source Sans Pro Light"/>
                <a:sym typeface="Source Sans Pro Light"/>
              </a:rPr>
              <a:t>Per scrivere lo schema è utilizzato lo</a:t>
            </a:r>
            <a:br>
              <a:rPr lang="it" sz="2000">
                <a:solidFill>
                  <a:srgbClr val="666666"/>
                </a:solidFill>
                <a:latin typeface="Source Sans Pro Light"/>
                <a:ea typeface="Source Sans Pro Light"/>
                <a:cs typeface="Source Sans Pro Light"/>
                <a:sym typeface="Source Sans Pro Light"/>
              </a:rPr>
            </a:br>
            <a:r>
              <a:rPr i="1" lang="it" sz="2000">
                <a:solidFill>
                  <a:srgbClr val="666666"/>
                </a:solidFill>
                <a:latin typeface="Source Sans Pro Light"/>
                <a:ea typeface="Source Sans Pro Light"/>
                <a:cs typeface="Source Sans Pro Light"/>
                <a:sym typeface="Source Sans Pro Light"/>
              </a:rPr>
              <a:t>Schema Definition Language.</a:t>
            </a:r>
            <a:endParaRPr i="1" sz="20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800">
              <a:solidFill>
                <a:srgbClr val="666666"/>
              </a:solidFill>
              <a:latin typeface="Quicksand"/>
              <a:ea typeface="Quicksand"/>
              <a:cs typeface="Quicksand"/>
              <a:sym typeface="Quicksand"/>
            </a:endParaRPr>
          </a:p>
          <a:p>
            <a:pPr indent="0" lvl="0" marL="0" rtl="0" algn="l">
              <a:spcBef>
                <a:spcPts val="0"/>
              </a:spcBef>
              <a:spcAft>
                <a:spcPts val="0"/>
              </a:spcAft>
              <a:buNone/>
            </a:pPr>
            <a:r>
              <a:t/>
            </a:r>
            <a:endParaRPr sz="1800">
              <a:solidFill>
                <a:srgbClr val="666666"/>
              </a:solidFill>
              <a:latin typeface="Quicksand"/>
              <a:ea typeface="Quicksand"/>
              <a:cs typeface="Quicksand"/>
              <a:sym typeface="Quicksand"/>
            </a:endParaRPr>
          </a:p>
        </p:txBody>
      </p:sp>
      <p:pic>
        <p:nvPicPr>
          <p:cNvPr descr="Risultati immagini per graphql schema" id="767" name="Google Shape;767;p85"/>
          <p:cNvPicPr preferRelativeResize="0"/>
          <p:nvPr/>
        </p:nvPicPr>
        <p:blipFill>
          <a:blip r:embed="rId3">
            <a:alphaModFix/>
          </a:blip>
          <a:stretch>
            <a:fillRect/>
          </a:stretch>
        </p:blipFill>
        <p:spPr>
          <a:xfrm>
            <a:off x="4960625" y="1471137"/>
            <a:ext cx="3836775" cy="2302050"/>
          </a:xfrm>
          <a:prstGeom prst="rect">
            <a:avLst/>
          </a:prstGeom>
          <a:noFill/>
          <a:ln cap="flat" cmpd="sng" w="9525">
            <a:solidFill>
              <a:srgbClr val="EFEFEF"/>
            </a:solidFill>
            <a:prstDash val="solid"/>
            <a:round/>
            <a:headEnd len="sm" w="sm" type="none"/>
            <a:tailEnd len="sm" w="sm" type="none"/>
          </a:ln>
        </p:spPr>
      </p:pic>
      <p:grpSp>
        <p:nvGrpSpPr>
          <p:cNvPr id="768" name="Google Shape;768;p85"/>
          <p:cNvGrpSpPr/>
          <p:nvPr/>
        </p:nvGrpSpPr>
        <p:grpSpPr>
          <a:xfrm>
            <a:off x="348875" y="210491"/>
            <a:ext cx="8620650" cy="4722522"/>
            <a:chOff x="311700" y="199653"/>
            <a:chExt cx="8620650" cy="4722522"/>
          </a:xfrm>
        </p:grpSpPr>
        <p:pic>
          <p:nvPicPr>
            <p:cNvPr id="769" name="Google Shape;769;p85"/>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770" name="Google Shape;770;p85"/>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771" name="Google Shape;771;p85"/>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772" name="Google Shape;772;p85"/>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86"/>
          <p:cNvSpPr txBox="1"/>
          <p:nvPr>
            <p:ph idx="1" type="subTitle"/>
          </p:nvPr>
        </p:nvSpPr>
        <p:spPr>
          <a:xfrm>
            <a:off x="141075" y="1531400"/>
            <a:ext cx="8862000" cy="34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300">
                <a:solidFill>
                  <a:srgbClr val="666666"/>
                </a:solidFill>
                <a:latin typeface="Source Sans Pro Light"/>
                <a:ea typeface="Source Sans Pro Light"/>
                <a:cs typeface="Source Sans Pro Light"/>
                <a:sym typeface="Source Sans Pro Light"/>
              </a:rPr>
              <a:t>Tutte le specifiche dell’API sono definite ed esposte usando il</a:t>
            </a:r>
            <a:br>
              <a:rPr lang="it" sz="2300">
                <a:solidFill>
                  <a:srgbClr val="666666"/>
                </a:solidFill>
                <a:latin typeface="Source Sans Pro Light"/>
                <a:ea typeface="Source Sans Pro Light"/>
                <a:cs typeface="Source Sans Pro Light"/>
                <a:sym typeface="Source Sans Pro Light"/>
              </a:rPr>
            </a:br>
            <a:r>
              <a:rPr i="1" lang="it" sz="2300">
                <a:solidFill>
                  <a:srgbClr val="666666"/>
                </a:solidFill>
                <a:latin typeface="Source Sans Pro Light"/>
                <a:ea typeface="Source Sans Pro Light"/>
                <a:cs typeface="Source Sans Pro Light"/>
                <a:sym typeface="Source Sans Pro Light"/>
              </a:rPr>
              <a:t>GraphQL Schema Definition Language (SDL). </a:t>
            </a:r>
            <a:endParaRPr i="1" sz="23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None/>
            </a:pPr>
            <a:r>
              <a:t/>
            </a:r>
            <a:endParaRPr sz="23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None/>
            </a:pPr>
            <a:r>
              <a:rPr lang="it" sz="2300">
                <a:solidFill>
                  <a:srgbClr val="666666"/>
                </a:solidFill>
                <a:latin typeface="Source Sans Pro Light"/>
                <a:ea typeface="Source Sans Pro Light"/>
                <a:cs typeface="Source Sans Pro Light"/>
                <a:sym typeface="Source Sans Pro Light"/>
              </a:rPr>
              <a:t>L’SDL consente di definire le funzionalità di un API con</a:t>
            </a:r>
            <a:endParaRPr sz="23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None/>
            </a:pPr>
            <a:r>
              <a:rPr lang="it" sz="2300">
                <a:solidFill>
                  <a:srgbClr val="666666"/>
                </a:solidFill>
                <a:latin typeface="Source Sans Pro Light"/>
                <a:ea typeface="Source Sans Pro Light"/>
                <a:cs typeface="Source Sans Pro Light"/>
                <a:sym typeface="Source Sans Pro Light"/>
              </a:rPr>
              <a:t> un approccio  fortemente tipizzato.</a:t>
            </a:r>
            <a:endParaRPr sz="23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Clr>
                <a:schemeClr val="dk1"/>
              </a:buClr>
              <a:buSzPts val="1100"/>
              <a:buFont typeface="Arial"/>
              <a:buNone/>
            </a:pPr>
            <a:br>
              <a:rPr lang="it" sz="2300">
                <a:solidFill>
                  <a:srgbClr val="666666"/>
                </a:solidFill>
                <a:latin typeface="Source Sans Pro Light"/>
                <a:ea typeface="Source Sans Pro Light"/>
                <a:cs typeface="Source Sans Pro Light"/>
                <a:sym typeface="Source Sans Pro Light"/>
              </a:rPr>
            </a:br>
            <a:r>
              <a:rPr lang="it" sz="1600">
                <a:solidFill>
                  <a:srgbClr val="666666"/>
                </a:solidFill>
                <a:latin typeface="Source Sans Pro Light"/>
                <a:ea typeface="Source Sans Pro Light"/>
                <a:cs typeface="Source Sans Pro Light"/>
                <a:sym typeface="Source Sans Pro Light"/>
              </a:rPr>
              <a:t>Lo schema serve quindi come contratto tra client e server per definire </a:t>
            </a:r>
            <a:endParaRPr sz="16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Clr>
                <a:schemeClr val="dk1"/>
              </a:buClr>
              <a:buSzPts val="1100"/>
              <a:buFont typeface="Arial"/>
              <a:buNone/>
            </a:pPr>
            <a:r>
              <a:rPr lang="it" sz="1600">
                <a:solidFill>
                  <a:srgbClr val="666666"/>
                </a:solidFill>
                <a:latin typeface="Source Sans Pro Light"/>
                <a:ea typeface="Source Sans Pro Light"/>
                <a:cs typeface="Source Sans Pro Light"/>
                <a:sym typeface="Source Sans Pro Light"/>
              </a:rPr>
              <a:t>come un client può accedere ai dati e che di che tipo di dato si tratta.</a:t>
            </a:r>
            <a:endParaRPr sz="16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Clr>
                <a:schemeClr val="dk1"/>
              </a:buClr>
              <a:buSzPts val="1100"/>
              <a:buFont typeface="Arial"/>
              <a:buNone/>
            </a:pPr>
            <a:r>
              <a:t/>
            </a:r>
            <a:endParaRPr sz="23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None/>
            </a:pPr>
            <a:r>
              <a:t/>
            </a:r>
            <a:endParaRPr sz="2300">
              <a:solidFill>
                <a:srgbClr val="666666"/>
              </a:solidFill>
              <a:latin typeface="Source Sans Pro Light"/>
              <a:ea typeface="Source Sans Pro Light"/>
              <a:cs typeface="Source Sans Pro Light"/>
              <a:sym typeface="Source Sans Pro Light"/>
            </a:endParaRPr>
          </a:p>
        </p:txBody>
      </p:sp>
      <p:sp>
        <p:nvSpPr>
          <p:cNvPr id="778" name="Google Shape;778;p86"/>
          <p:cNvSpPr txBox="1"/>
          <p:nvPr>
            <p:ph type="ctrTitle"/>
          </p:nvPr>
        </p:nvSpPr>
        <p:spPr>
          <a:xfrm>
            <a:off x="141075" y="787375"/>
            <a:ext cx="88620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Schema Definition Language (SDL) </a:t>
            </a:r>
            <a:endParaRPr sz="3400">
              <a:solidFill>
                <a:srgbClr val="666666"/>
              </a:solidFill>
              <a:latin typeface="Source Sans Pro Light"/>
              <a:ea typeface="Source Sans Pro Light"/>
              <a:cs typeface="Source Sans Pro Light"/>
              <a:sym typeface="Source Sans Pro Light"/>
            </a:endParaRPr>
          </a:p>
        </p:txBody>
      </p:sp>
      <p:grpSp>
        <p:nvGrpSpPr>
          <p:cNvPr id="779" name="Google Shape;779;p86"/>
          <p:cNvGrpSpPr/>
          <p:nvPr/>
        </p:nvGrpSpPr>
        <p:grpSpPr>
          <a:xfrm>
            <a:off x="348875" y="210491"/>
            <a:ext cx="8620650" cy="4722522"/>
            <a:chOff x="311700" y="199653"/>
            <a:chExt cx="8620650" cy="4722522"/>
          </a:xfrm>
        </p:grpSpPr>
        <p:pic>
          <p:nvPicPr>
            <p:cNvPr id="780" name="Google Shape;780;p86"/>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781" name="Google Shape;781;p86"/>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782" name="Google Shape;782;p86"/>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783" name="Google Shape;783;p86"/>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xEl>
                                              <p:pRg end="0" st="0"/>
                                            </p:txEl>
                                          </p:spTgt>
                                        </p:tgtEl>
                                        <p:attrNameLst>
                                          <p:attrName>style.visibility</p:attrName>
                                        </p:attrNameLst>
                                      </p:cBhvr>
                                      <p:to>
                                        <p:strVal val="visible"/>
                                      </p:to>
                                    </p:set>
                                    <p:animEffect filter="fade" transition="in">
                                      <p:cBhvr>
                                        <p:cTn dur="300"/>
                                        <p:tgtEl>
                                          <p:spTgt spid="7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xEl>
                                              <p:pRg end="1" st="1"/>
                                            </p:txEl>
                                          </p:spTgt>
                                        </p:tgtEl>
                                        <p:attrNameLst>
                                          <p:attrName>style.visibility</p:attrName>
                                        </p:attrNameLst>
                                      </p:cBhvr>
                                      <p:to>
                                        <p:strVal val="visible"/>
                                      </p:to>
                                    </p:set>
                                    <p:animEffect filter="fade" transition="in">
                                      <p:cBhvr>
                                        <p:cTn dur="300"/>
                                        <p:tgtEl>
                                          <p:spTgt spid="7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xEl>
                                              <p:pRg end="2" st="2"/>
                                            </p:txEl>
                                          </p:spTgt>
                                        </p:tgtEl>
                                        <p:attrNameLst>
                                          <p:attrName>style.visibility</p:attrName>
                                        </p:attrNameLst>
                                      </p:cBhvr>
                                      <p:to>
                                        <p:strVal val="visible"/>
                                      </p:to>
                                    </p:set>
                                    <p:animEffect filter="fade" transition="in">
                                      <p:cBhvr>
                                        <p:cTn dur="300"/>
                                        <p:tgtEl>
                                          <p:spTgt spid="7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xEl>
                                              <p:pRg end="3" st="3"/>
                                            </p:txEl>
                                          </p:spTgt>
                                        </p:tgtEl>
                                        <p:attrNameLst>
                                          <p:attrName>style.visibility</p:attrName>
                                        </p:attrNameLst>
                                      </p:cBhvr>
                                      <p:to>
                                        <p:strVal val="visible"/>
                                      </p:to>
                                    </p:set>
                                    <p:animEffect filter="fade" transition="in">
                                      <p:cBhvr>
                                        <p:cTn dur="300"/>
                                        <p:tgtEl>
                                          <p:spTgt spid="7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xEl>
                                              <p:pRg end="4" st="4"/>
                                            </p:txEl>
                                          </p:spTgt>
                                        </p:tgtEl>
                                        <p:attrNameLst>
                                          <p:attrName>style.visibility</p:attrName>
                                        </p:attrNameLst>
                                      </p:cBhvr>
                                      <p:to>
                                        <p:strVal val="visible"/>
                                      </p:to>
                                    </p:set>
                                    <p:animEffect filter="fade" transition="in">
                                      <p:cBhvr>
                                        <p:cTn dur="300"/>
                                        <p:tgtEl>
                                          <p:spTgt spid="7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xEl>
                                              <p:pRg end="5" st="5"/>
                                            </p:txEl>
                                          </p:spTgt>
                                        </p:tgtEl>
                                        <p:attrNameLst>
                                          <p:attrName>style.visibility</p:attrName>
                                        </p:attrNameLst>
                                      </p:cBhvr>
                                      <p:to>
                                        <p:strVal val="visible"/>
                                      </p:to>
                                    </p:set>
                                    <p:animEffect filter="fade" transition="in">
                                      <p:cBhvr>
                                        <p:cTn dur="300"/>
                                        <p:tgtEl>
                                          <p:spTgt spid="77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xEl>
                                              <p:pRg end="6" st="6"/>
                                            </p:txEl>
                                          </p:spTgt>
                                        </p:tgtEl>
                                        <p:attrNameLst>
                                          <p:attrName>style.visibility</p:attrName>
                                        </p:attrNameLst>
                                      </p:cBhvr>
                                      <p:to>
                                        <p:strVal val="visible"/>
                                      </p:to>
                                    </p:set>
                                    <p:animEffect filter="fade" transition="in">
                                      <p:cBhvr>
                                        <p:cTn dur="300"/>
                                        <p:tgtEl>
                                          <p:spTgt spid="77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xEl>
                                              <p:pRg end="7" st="7"/>
                                            </p:txEl>
                                          </p:spTgt>
                                        </p:tgtEl>
                                        <p:attrNameLst>
                                          <p:attrName>style.visibility</p:attrName>
                                        </p:attrNameLst>
                                      </p:cBhvr>
                                      <p:to>
                                        <p:strVal val="visible"/>
                                      </p:to>
                                    </p:set>
                                    <p:animEffect filter="fade" transition="in">
                                      <p:cBhvr>
                                        <p:cTn dur="300"/>
                                        <p:tgtEl>
                                          <p:spTgt spid="77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87"/>
          <p:cNvSpPr txBox="1"/>
          <p:nvPr>
            <p:ph type="ctrTitle"/>
          </p:nvPr>
        </p:nvSpPr>
        <p:spPr>
          <a:xfrm>
            <a:off x="141075" y="1212925"/>
            <a:ext cx="8862000" cy="10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it" sz="2000">
                <a:solidFill>
                  <a:srgbClr val="666666"/>
                </a:solidFill>
                <a:latin typeface="Source Sans Pro Light"/>
                <a:ea typeface="Source Sans Pro Light"/>
                <a:cs typeface="Source Sans Pro Light"/>
                <a:sym typeface="Source Sans Pro Light"/>
              </a:rPr>
              <a:t>GraphQL ha un sis</a:t>
            </a:r>
            <a:r>
              <a:rPr lang="it" sz="2000">
                <a:solidFill>
                  <a:srgbClr val="666666"/>
                </a:solidFill>
                <a:latin typeface="Source Sans Pro Light"/>
                <a:ea typeface="Source Sans Pro Light"/>
                <a:cs typeface="Source Sans Pro Light"/>
                <a:sym typeface="Source Sans Pro Light"/>
              </a:rPr>
              <a:t>t</a:t>
            </a:r>
            <a:r>
              <a:rPr lang="it" sz="2000">
                <a:solidFill>
                  <a:srgbClr val="666666"/>
                </a:solidFill>
                <a:latin typeface="Source Sans Pro Light"/>
                <a:ea typeface="Source Sans Pro Light"/>
                <a:cs typeface="Source Sans Pro Light"/>
                <a:sym typeface="Source Sans Pro Light"/>
              </a:rPr>
              <a:t>ema di tipi statico. </a:t>
            </a:r>
            <a:br>
              <a:rPr lang="it" sz="2000">
                <a:solidFill>
                  <a:srgbClr val="666666"/>
                </a:solidFill>
                <a:latin typeface="Source Sans Pro Light"/>
                <a:ea typeface="Source Sans Pro Light"/>
                <a:cs typeface="Source Sans Pro Light"/>
                <a:sym typeface="Source Sans Pro Light"/>
              </a:rPr>
            </a:br>
            <a:r>
              <a:rPr lang="it" sz="2000">
                <a:solidFill>
                  <a:srgbClr val="666666"/>
                </a:solidFill>
                <a:latin typeface="Source Sans Pro Light"/>
                <a:ea typeface="Source Sans Pro Light"/>
                <a:cs typeface="Source Sans Pro Light"/>
                <a:sym typeface="Source Sans Pro Light"/>
              </a:rPr>
              <a:t>Questo rappresenta un grosso vantaggio rispetto a REST.</a:t>
            </a:r>
            <a:r>
              <a:rPr lang="it" sz="1200">
                <a:solidFill>
                  <a:srgbClr val="666666"/>
                </a:solidFill>
                <a:latin typeface="Source Sans Pro Light"/>
                <a:ea typeface="Source Sans Pro Light"/>
                <a:cs typeface="Source Sans Pro Light"/>
                <a:sym typeface="Source Sans Pro Light"/>
              </a:rPr>
              <a:t> </a:t>
            </a:r>
            <a:endParaRPr sz="12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Clr>
                <a:schemeClr val="dk1"/>
              </a:buClr>
              <a:buSzPts val="1100"/>
              <a:buFont typeface="Arial"/>
              <a:buNone/>
            </a:pPr>
            <a:r>
              <a:t/>
            </a:r>
            <a:endParaRPr sz="12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None/>
            </a:pPr>
            <a:r>
              <a:t/>
            </a:r>
            <a:endParaRPr sz="3200">
              <a:solidFill>
                <a:srgbClr val="666666"/>
              </a:solidFill>
              <a:latin typeface="Quicksand"/>
              <a:ea typeface="Quicksand"/>
              <a:cs typeface="Quicksand"/>
              <a:sym typeface="Quicksand"/>
            </a:endParaRPr>
          </a:p>
        </p:txBody>
      </p:sp>
      <p:sp>
        <p:nvSpPr>
          <p:cNvPr id="789" name="Google Shape;789;p87"/>
          <p:cNvSpPr txBox="1"/>
          <p:nvPr/>
        </p:nvSpPr>
        <p:spPr>
          <a:xfrm>
            <a:off x="804800" y="1993200"/>
            <a:ext cx="3286800" cy="19017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Initial types</a:t>
            </a:r>
            <a:endParaRPr sz="1900">
              <a:solidFill>
                <a:srgbClr val="666666"/>
              </a:solidFill>
              <a:latin typeface="Source Sans Pro Light"/>
              <a:ea typeface="Source Sans Pro Light"/>
              <a:cs typeface="Source Sans Pro Light"/>
              <a:sym typeface="Source Sans Pro Light"/>
            </a:endParaRPr>
          </a:p>
          <a:p>
            <a:pPr indent="-349250" lvl="1" marL="1371600" rtl="0" algn="l">
              <a:spcBef>
                <a:spcPts val="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Schema type</a:t>
            </a:r>
            <a:endParaRPr sz="1900">
              <a:solidFill>
                <a:srgbClr val="666666"/>
              </a:solidFill>
              <a:latin typeface="Source Sans Pro Light"/>
              <a:ea typeface="Source Sans Pro Light"/>
              <a:cs typeface="Source Sans Pro Light"/>
              <a:sym typeface="Source Sans Pro Light"/>
            </a:endParaRPr>
          </a:p>
          <a:p>
            <a:pPr indent="-342900" lvl="1" marL="1371600" rtl="0" algn="l">
              <a:spcBef>
                <a:spcPts val="0"/>
              </a:spcBef>
              <a:spcAft>
                <a:spcPts val="0"/>
              </a:spcAft>
              <a:buClr>
                <a:srgbClr val="666666"/>
              </a:buClr>
              <a:buSzPts val="1800"/>
              <a:buFont typeface="Source Sans Pro Light"/>
              <a:buChar char="○"/>
            </a:pPr>
            <a:r>
              <a:rPr lang="it" sz="1900">
                <a:solidFill>
                  <a:srgbClr val="666666"/>
                </a:solidFill>
                <a:latin typeface="Source Sans Pro Light"/>
                <a:ea typeface="Source Sans Pro Light"/>
                <a:cs typeface="Source Sans Pro Light"/>
                <a:sym typeface="Source Sans Pro Light"/>
              </a:rPr>
              <a:t>Root types</a:t>
            </a:r>
            <a:br>
              <a:rPr lang="it" sz="1900">
                <a:solidFill>
                  <a:srgbClr val="666666"/>
                </a:solidFill>
                <a:latin typeface="Source Sans Pro Light"/>
                <a:ea typeface="Source Sans Pro Light"/>
                <a:cs typeface="Source Sans Pro Light"/>
                <a:sym typeface="Source Sans Pro Light"/>
              </a:rPr>
            </a:br>
            <a:r>
              <a:rPr lang="it" sz="1100">
                <a:solidFill>
                  <a:srgbClr val="666666"/>
                </a:solidFill>
                <a:latin typeface="Source Sans Pro Light"/>
                <a:ea typeface="Source Sans Pro Light"/>
                <a:cs typeface="Source Sans Pro Light"/>
                <a:sym typeface="Source Sans Pro Light"/>
              </a:rPr>
              <a:t>Query, Mutation, Subscription</a:t>
            </a:r>
            <a:endParaRPr sz="1100">
              <a:solidFill>
                <a:srgbClr val="666666"/>
              </a:solidFill>
              <a:latin typeface="Source Sans Pro Light"/>
              <a:ea typeface="Source Sans Pro Light"/>
              <a:cs typeface="Source Sans Pro Light"/>
              <a:sym typeface="Source Sans Pro Light"/>
            </a:endParaRPr>
          </a:p>
          <a:p>
            <a:pPr indent="-349250" lvl="0" marL="457200" rtl="0" algn="l">
              <a:spcBef>
                <a:spcPts val="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Primitive values</a:t>
            </a:r>
            <a:endParaRPr sz="1900">
              <a:solidFill>
                <a:srgbClr val="666666"/>
              </a:solidFill>
              <a:latin typeface="Source Sans Pro Light"/>
              <a:ea typeface="Source Sans Pro Light"/>
              <a:cs typeface="Source Sans Pro Light"/>
              <a:sym typeface="Source Sans Pro Light"/>
            </a:endParaRPr>
          </a:p>
          <a:p>
            <a:pPr indent="-342900" lvl="1" marL="1371600" rtl="0" algn="l">
              <a:spcBef>
                <a:spcPts val="0"/>
              </a:spcBef>
              <a:spcAft>
                <a:spcPts val="0"/>
              </a:spcAft>
              <a:buClr>
                <a:srgbClr val="666666"/>
              </a:buClr>
              <a:buSzPts val="1800"/>
              <a:buFont typeface="Source Sans Pro Light"/>
              <a:buChar char="○"/>
            </a:pPr>
            <a:r>
              <a:rPr lang="it" sz="1900">
                <a:solidFill>
                  <a:srgbClr val="666666"/>
                </a:solidFill>
                <a:latin typeface="Source Sans Pro Light"/>
                <a:ea typeface="Source Sans Pro Light"/>
                <a:cs typeface="Source Sans Pro Light"/>
                <a:sym typeface="Source Sans Pro Light"/>
              </a:rPr>
              <a:t>Scalars</a:t>
            </a:r>
            <a:br>
              <a:rPr lang="it" sz="1900">
                <a:solidFill>
                  <a:srgbClr val="666666"/>
                </a:solidFill>
                <a:latin typeface="Source Sans Pro Light"/>
                <a:ea typeface="Source Sans Pro Light"/>
                <a:cs typeface="Source Sans Pro Light"/>
                <a:sym typeface="Source Sans Pro Light"/>
              </a:rPr>
            </a:br>
            <a:r>
              <a:rPr lang="it" sz="1100">
                <a:solidFill>
                  <a:srgbClr val="666666"/>
                </a:solidFill>
                <a:latin typeface="Source Sans Pro Light"/>
                <a:ea typeface="Source Sans Pro Light"/>
                <a:cs typeface="Source Sans Pro Light"/>
                <a:sym typeface="Source Sans Pro Light"/>
              </a:rPr>
              <a:t>ID, String, Int, Float, Boolean</a:t>
            </a:r>
            <a:endParaRPr sz="1100">
              <a:solidFill>
                <a:srgbClr val="666666"/>
              </a:solidFill>
              <a:latin typeface="Source Sans Pro Light"/>
              <a:ea typeface="Source Sans Pro Light"/>
              <a:cs typeface="Source Sans Pro Light"/>
              <a:sym typeface="Source Sans Pro Light"/>
            </a:endParaRPr>
          </a:p>
          <a:p>
            <a:pPr indent="-349250" lvl="1" marL="1371600" rtl="0" algn="l">
              <a:spcBef>
                <a:spcPts val="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Enums</a:t>
            </a:r>
            <a:endParaRPr sz="1900">
              <a:solidFill>
                <a:srgbClr val="666666"/>
              </a:solidFill>
              <a:latin typeface="Source Sans Pro Light"/>
              <a:ea typeface="Source Sans Pro Light"/>
              <a:cs typeface="Source Sans Pro Light"/>
              <a:sym typeface="Source Sans Pro Light"/>
            </a:endParaRPr>
          </a:p>
        </p:txBody>
      </p:sp>
      <p:sp>
        <p:nvSpPr>
          <p:cNvPr id="790" name="Google Shape;790;p87"/>
          <p:cNvSpPr txBox="1"/>
          <p:nvPr/>
        </p:nvSpPr>
        <p:spPr>
          <a:xfrm>
            <a:off x="4344925" y="1993200"/>
            <a:ext cx="3969600" cy="1901700"/>
          </a:xfrm>
          <a:prstGeom prst="rect">
            <a:avLst/>
          </a:prstGeom>
          <a:noFill/>
          <a:ln>
            <a:noFill/>
          </a:ln>
        </p:spPr>
        <p:txBody>
          <a:bodyPr anchorCtr="0" anchor="t" bIns="91425" lIns="91425" spcFirstLastPara="1" rIns="91425" wrap="square" tIns="91425">
            <a:noAutofit/>
          </a:bodyPr>
          <a:lstStyle/>
          <a:p>
            <a:pPr indent="-342900" lvl="0" marL="914400" rtl="0" algn="l">
              <a:spcBef>
                <a:spcPts val="0"/>
              </a:spcBef>
              <a:spcAft>
                <a:spcPts val="0"/>
              </a:spcAft>
              <a:buClr>
                <a:srgbClr val="666666"/>
              </a:buClr>
              <a:buSzPts val="1800"/>
              <a:buFont typeface="Source Sans Pro Light"/>
              <a:buChar char="●"/>
            </a:pPr>
            <a:r>
              <a:rPr lang="it" sz="1900">
                <a:solidFill>
                  <a:srgbClr val="666666"/>
                </a:solidFill>
                <a:latin typeface="Source Sans Pro Light"/>
                <a:ea typeface="Source Sans Pro Light"/>
                <a:cs typeface="Source Sans Pro Light"/>
                <a:sym typeface="Source Sans Pro Light"/>
              </a:rPr>
              <a:t>Object types</a:t>
            </a:r>
            <a:br>
              <a:rPr lang="it" sz="1900">
                <a:solidFill>
                  <a:srgbClr val="666666"/>
                </a:solidFill>
                <a:latin typeface="Source Sans Pro Light"/>
                <a:ea typeface="Source Sans Pro Light"/>
                <a:cs typeface="Source Sans Pro Light"/>
                <a:sym typeface="Source Sans Pro Light"/>
              </a:rPr>
            </a:br>
            <a:r>
              <a:rPr lang="it" sz="1100">
                <a:solidFill>
                  <a:srgbClr val="666666"/>
                </a:solidFill>
                <a:latin typeface="Source Sans Pro Light"/>
                <a:ea typeface="Source Sans Pro Light"/>
                <a:cs typeface="Source Sans Pro Light"/>
                <a:sym typeface="Source Sans Pro Light"/>
              </a:rPr>
              <a:t>Tipi componibili e che rappresentano entità complesse (es.: User, Post)</a:t>
            </a:r>
            <a:endParaRPr sz="1100">
              <a:solidFill>
                <a:srgbClr val="666666"/>
              </a:solidFill>
              <a:latin typeface="Source Sans Pro Light"/>
              <a:ea typeface="Source Sans Pro Light"/>
              <a:cs typeface="Source Sans Pro Light"/>
              <a:sym typeface="Source Sans Pro Light"/>
            </a:endParaRPr>
          </a:p>
          <a:p>
            <a:pPr indent="-349250" lvl="1" marL="1371600" rtl="0" algn="l">
              <a:spcBef>
                <a:spcPts val="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Input object type</a:t>
            </a:r>
            <a:endParaRPr sz="1900">
              <a:solidFill>
                <a:srgbClr val="666666"/>
              </a:solidFill>
              <a:latin typeface="Source Sans Pro Light"/>
              <a:ea typeface="Source Sans Pro Light"/>
              <a:cs typeface="Source Sans Pro Light"/>
              <a:sym typeface="Source Sans Pro Light"/>
            </a:endParaRPr>
          </a:p>
          <a:p>
            <a:pPr indent="-349250" lvl="1" marL="1371600" rtl="0" algn="l">
              <a:spcBef>
                <a:spcPts val="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Output object type</a:t>
            </a:r>
            <a:endParaRPr sz="1900">
              <a:solidFill>
                <a:srgbClr val="666666"/>
              </a:solidFill>
              <a:latin typeface="Source Sans Pro Light"/>
              <a:ea typeface="Source Sans Pro Light"/>
              <a:cs typeface="Source Sans Pro Light"/>
              <a:sym typeface="Source Sans Pro Light"/>
            </a:endParaRPr>
          </a:p>
          <a:p>
            <a:pPr indent="-349250" lvl="0" marL="914400" rtl="0" algn="l">
              <a:spcBef>
                <a:spcPts val="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Abstract types</a:t>
            </a:r>
            <a:endParaRPr sz="1900">
              <a:solidFill>
                <a:srgbClr val="666666"/>
              </a:solidFill>
              <a:latin typeface="Source Sans Pro Light"/>
              <a:ea typeface="Source Sans Pro Light"/>
              <a:cs typeface="Source Sans Pro Light"/>
              <a:sym typeface="Source Sans Pro Light"/>
            </a:endParaRPr>
          </a:p>
          <a:p>
            <a:pPr indent="-349250" lvl="1" marL="1371600" rtl="0" algn="l">
              <a:spcBef>
                <a:spcPts val="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Interface</a:t>
            </a:r>
            <a:endParaRPr sz="1900">
              <a:solidFill>
                <a:srgbClr val="666666"/>
              </a:solidFill>
              <a:latin typeface="Source Sans Pro Light"/>
              <a:ea typeface="Source Sans Pro Light"/>
              <a:cs typeface="Source Sans Pro Light"/>
              <a:sym typeface="Source Sans Pro Light"/>
            </a:endParaRPr>
          </a:p>
          <a:p>
            <a:pPr indent="-349250" lvl="1" marL="1371600" rtl="0" algn="l">
              <a:spcBef>
                <a:spcPts val="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Union</a:t>
            </a:r>
            <a:endParaRPr sz="1900">
              <a:solidFill>
                <a:srgbClr val="666666"/>
              </a:solidFill>
              <a:latin typeface="Source Sans Pro Light"/>
              <a:ea typeface="Source Sans Pro Light"/>
              <a:cs typeface="Source Sans Pro Light"/>
              <a:sym typeface="Source Sans Pro Light"/>
            </a:endParaRPr>
          </a:p>
          <a:p>
            <a:pPr indent="-342900" lvl="0" marL="914400" rtl="0" algn="l">
              <a:spcBef>
                <a:spcPts val="0"/>
              </a:spcBef>
              <a:spcAft>
                <a:spcPts val="0"/>
              </a:spcAft>
              <a:buClr>
                <a:srgbClr val="666666"/>
              </a:buClr>
              <a:buSzPts val="1800"/>
              <a:buFont typeface="Source Sans Pro Light"/>
              <a:buChar char="●"/>
            </a:pPr>
            <a:r>
              <a:rPr lang="it" sz="1900">
                <a:solidFill>
                  <a:srgbClr val="666666"/>
                </a:solidFill>
                <a:latin typeface="Source Sans Pro Light"/>
                <a:ea typeface="Source Sans Pro Light"/>
                <a:cs typeface="Source Sans Pro Light"/>
                <a:sym typeface="Source Sans Pro Light"/>
              </a:rPr>
              <a:t>Modifiers</a:t>
            </a:r>
            <a:br>
              <a:rPr lang="it" sz="1900">
                <a:solidFill>
                  <a:srgbClr val="666666"/>
                </a:solidFill>
                <a:latin typeface="Source Sans Pro Light"/>
                <a:ea typeface="Source Sans Pro Light"/>
                <a:cs typeface="Source Sans Pro Light"/>
                <a:sym typeface="Source Sans Pro Light"/>
              </a:rPr>
            </a:br>
            <a:r>
              <a:rPr lang="it" sz="1100">
                <a:solidFill>
                  <a:srgbClr val="666666"/>
                </a:solidFill>
                <a:latin typeface="Source Sans Pro Light"/>
                <a:ea typeface="Source Sans Pro Light"/>
                <a:cs typeface="Source Sans Pro Light"/>
                <a:sym typeface="Source Sans Pro Light"/>
              </a:rPr>
              <a:t>Non-null, List, Directive</a:t>
            </a:r>
            <a:endParaRPr sz="1100">
              <a:solidFill>
                <a:srgbClr val="666666"/>
              </a:solidFill>
              <a:latin typeface="Source Sans Pro Light"/>
              <a:ea typeface="Source Sans Pro Light"/>
              <a:cs typeface="Source Sans Pro Light"/>
              <a:sym typeface="Source Sans Pro Light"/>
            </a:endParaRPr>
          </a:p>
        </p:txBody>
      </p:sp>
      <p:grpSp>
        <p:nvGrpSpPr>
          <p:cNvPr id="791" name="Google Shape;791;p87"/>
          <p:cNvGrpSpPr/>
          <p:nvPr/>
        </p:nvGrpSpPr>
        <p:grpSpPr>
          <a:xfrm>
            <a:off x="348875" y="210491"/>
            <a:ext cx="8620650" cy="4722522"/>
            <a:chOff x="311700" y="199653"/>
            <a:chExt cx="8620650" cy="4722522"/>
          </a:xfrm>
        </p:grpSpPr>
        <p:pic>
          <p:nvPicPr>
            <p:cNvPr id="792" name="Google Shape;792;p87"/>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793" name="Google Shape;793;p87"/>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794" name="Google Shape;794;p87"/>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795" name="Google Shape;795;p87"/>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
        <p:nvSpPr>
          <p:cNvPr id="796" name="Google Shape;796;p87"/>
          <p:cNvSpPr txBox="1"/>
          <p:nvPr/>
        </p:nvSpPr>
        <p:spPr>
          <a:xfrm>
            <a:off x="0" y="640500"/>
            <a:ext cx="8862000" cy="75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SDL Type System</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88"/>
          <p:cNvSpPr txBox="1"/>
          <p:nvPr>
            <p:ph type="ctrTitle"/>
          </p:nvPr>
        </p:nvSpPr>
        <p:spPr>
          <a:xfrm>
            <a:off x="397175" y="908118"/>
            <a:ext cx="4267500" cy="13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Schema - Root Types</a:t>
            </a:r>
            <a:br>
              <a:rPr lang="it" sz="3200">
                <a:solidFill>
                  <a:srgbClr val="666666"/>
                </a:solidFill>
                <a:latin typeface="Source Sans Pro Light"/>
                <a:ea typeface="Source Sans Pro Light"/>
                <a:cs typeface="Source Sans Pro Light"/>
                <a:sym typeface="Source Sans Pro Light"/>
              </a:rPr>
            </a:br>
            <a:r>
              <a:rPr lang="it" sz="1200">
                <a:solidFill>
                  <a:srgbClr val="666666"/>
                </a:solidFill>
                <a:latin typeface="Source Sans Pro Light"/>
                <a:ea typeface="Source Sans Pro Light"/>
                <a:cs typeface="Source Sans Pro Light"/>
                <a:sym typeface="Source Sans Pro Light"/>
              </a:rPr>
              <a:t>Per inizializzare lo schema dobbiamo definire i </a:t>
            </a:r>
            <a:r>
              <a:rPr i="1" lang="it" sz="1200">
                <a:solidFill>
                  <a:srgbClr val="666666"/>
                </a:solidFill>
                <a:latin typeface="Source Sans Pro Light"/>
                <a:ea typeface="Source Sans Pro Light"/>
                <a:cs typeface="Source Sans Pro Light"/>
                <a:sym typeface="Source Sans Pro Light"/>
              </a:rPr>
              <a:t>root types</a:t>
            </a:r>
            <a:r>
              <a:rPr lang="it" sz="1200">
                <a:solidFill>
                  <a:srgbClr val="666666"/>
                </a:solidFill>
                <a:latin typeface="Source Sans Pro Light"/>
                <a:ea typeface="Source Sans Pro Light"/>
                <a:cs typeface="Source Sans Pro Light"/>
                <a:sym typeface="Source Sans Pro Light"/>
              </a:rPr>
              <a:t>. </a:t>
            </a:r>
            <a:br>
              <a:rPr lang="it" sz="1200">
                <a:solidFill>
                  <a:srgbClr val="666666"/>
                </a:solidFill>
                <a:latin typeface="Source Sans Pro Light"/>
                <a:ea typeface="Source Sans Pro Light"/>
                <a:cs typeface="Source Sans Pro Light"/>
                <a:sym typeface="Source Sans Pro Light"/>
              </a:rPr>
            </a:br>
            <a:r>
              <a:rPr lang="it" sz="1200">
                <a:solidFill>
                  <a:srgbClr val="666666"/>
                </a:solidFill>
                <a:latin typeface="Source Sans Pro Light"/>
                <a:ea typeface="Source Sans Pro Light"/>
                <a:cs typeface="Source Sans Pro Light"/>
                <a:sym typeface="Source Sans Pro Light"/>
              </a:rPr>
              <a:t>Questi types rappresentano fondamentalmente ogni tipo di operazione eseguibile e sono inizializzati nello Schema.  </a:t>
            </a:r>
            <a:endParaRPr sz="2000">
              <a:solidFill>
                <a:srgbClr val="666666"/>
              </a:solidFill>
              <a:latin typeface="Source Sans Pro Light"/>
              <a:ea typeface="Source Sans Pro Light"/>
              <a:cs typeface="Source Sans Pro Light"/>
              <a:sym typeface="Source Sans Pro Light"/>
            </a:endParaRPr>
          </a:p>
        </p:txBody>
      </p:sp>
      <p:sp>
        <p:nvSpPr>
          <p:cNvPr id="802" name="Google Shape;802;p88"/>
          <p:cNvSpPr txBox="1"/>
          <p:nvPr>
            <p:ph idx="1" type="subTitle"/>
          </p:nvPr>
        </p:nvSpPr>
        <p:spPr>
          <a:xfrm>
            <a:off x="397175" y="2232700"/>
            <a:ext cx="4309800" cy="97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Source Sans Pro Light"/>
              <a:buChar char="●"/>
            </a:pPr>
            <a:r>
              <a:rPr lang="it" sz="2000">
                <a:solidFill>
                  <a:srgbClr val="666666"/>
                </a:solidFill>
                <a:latin typeface="Source Sans Pro Light"/>
                <a:ea typeface="Source Sans Pro Light"/>
                <a:cs typeface="Source Sans Pro Light"/>
                <a:sym typeface="Source Sans Pro Light"/>
              </a:rPr>
              <a:t>Query</a:t>
            </a:r>
            <a:br>
              <a:rPr lang="it" sz="2000">
                <a:solidFill>
                  <a:srgbClr val="666666"/>
                </a:solidFill>
                <a:latin typeface="Source Sans Pro Light"/>
                <a:ea typeface="Source Sans Pro Light"/>
                <a:cs typeface="Source Sans Pro Light"/>
                <a:sym typeface="Source Sans Pro Light"/>
              </a:rPr>
            </a:br>
            <a:r>
              <a:rPr lang="it" sz="1600">
                <a:solidFill>
                  <a:srgbClr val="666666"/>
                </a:solidFill>
                <a:latin typeface="Source Sans Pro Light"/>
                <a:ea typeface="Source Sans Pro Light"/>
                <a:cs typeface="Source Sans Pro Light"/>
                <a:sym typeface="Source Sans Pro Light"/>
              </a:rPr>
              <a:t>Azioni di lettura</a:t>
            </a:r>
            <a:endParaRPr sz="1600">
              <a:solidFill>
                <a:srgbClr val="666666"/>
              </a:solidFill>
              <a:latin typeface="Source Sans Pro Light"/>
              <a:ea typeface="Source Sans Pro Light"/>
              <a:cs typeface="Source Sans Pro Light"/>
              <a:sym typeface="Source Sans Pro Light"/>
            </a:endParaRPr>
          </a:p>
          <a:p>
            <a:pPr indent="-342900" lvl="0" marL="457200" rtl="0" algn="l">
              <a:spcBef>
                <a:spcPts val="0"/>
              </a:spcBef>
              <a:spcAft>
                <a:spcPts val="0"/>
              </a:spcAft>
              <a:buClr>
                <a:srgbClr val="666666"/>
              </a:buClr>
              <a:buSzPts val="1800"/>
              <a:buFont typeface="Source Sans Pro Light"/>
              <a:buChar char="●"/>
            </a:pPr>
            <a:r>
              <a:rPr lang="it" sz="2000">
                <a:solidFill>
                  <a:srgbClr val="666666"/>
                </a:solidFill>
                <a:latin typeface="Source Sans Pro Light"/>
                <a:ea typeface="Source Sans Pro Light"/>
                <a:cs typeface="Source Sans Pro Light"/>
                <a:sym typeface="Source Sans Pro Light"/>
              </a:rPr>
              <a:t>Mutation</a:t>
            </a:r>
            <a:br>
              <a:rPr lang="it" sz="2000">
                <a:solidFill>
                  <a:srgbClr val="666666"/>
                </a:solidFill>
                <a:latin typeface="Source Sans Pro Light"/>
                <a:ea typeface="Source Sans Pro Light"/>
                <a:cs typeface="Source Sans Pro Light"/>
                <a:sym typeface="Source Sans Pro Light"/>
              </a:rPr>
            </a:br>
            <a:r>
              <a:rPr lang="it" sz="1600">
                <a:solidFill>
                  <a:srgbClr val="666666"/>
                </a:solidFill>
                <a:latin typeface="Source Sans Pro Light"/>
                <a:ea typeface="Source Sans Pro Light"/>
                <a:cs typeface="Source Sans Pro Light"/>
                <a:sym typeface="Source Sans Pro Light"/>
              </a:rPr>
              <a:t>Azioni che mutano i dati</a:t>
            </a:r>
            <a:endParaRPr sz="1600">
              <a:solidFill>
                <a:srgbClr val="666666"/>
              </a:solidFill>
              <a:latin typeface="Source Sans Pro Light"/>
              <a:ea typeface="Source Sans Pro Light"/>
              <a:cs typeface="Source Sans Pro Light"/>
              <a:sym typeface="Source Sans Pro Light"/>
            </a:endParaRPr>
          </a:p>
          <a:p>
            <a:pPr indent="-342900" lvl="0" marL="457200" rtl="0" algn="l">
              <a:spcBef>
                <a:spcPts val="0"/>
              </a:spcBef>
              <a:spcAft>
                <a:spcPts val="0"/>
              </a:spcAft>
              <a:buClr>
                <a:srgbClr val="666666"/>
              </a:buClr>
              <a:buSzPts val="1800"/>
              <a:buFont typeface="Source Sans Pro Light"/>
              <a:buChar char="●"/>
            </a:pPr>
            <a:r>
              <a:rPr lang="it" sz="2000">
                <a:solidFill>
                  <a:srgbClr val="666666"/>
                </a:solidFill>
                <a:latin typeface="Source Sans Pro Light"/>
                <a:ea typeface="Source Sans Pro Light"/>
                <a:cs typeface="Source Sans Pro Light"/>
                <a:sym typeface="Source Sans Pro Light"/>
              </a:rPr>
              <a:t>Subscription</a:t>
            </a:r>
            <a:br>
              <a:rPr lang="it" sz="2000">
                <a:solidFill>
                  <a:srgbClr val="666666"/>
                </a:solidFill>
                <a:latin typeface="Source Sans Pro Light"/>
                <a:ea typeface="Source Sans Pro Light"/>
                <a:cs typeface="Source Sans Pro Light"/>
                <a:sym typeface="Source Sans Pro Light"/>
              </a:rPr>
            </a:br>
            <a:r>
              <a:rPr lang="it" sz="1600">
                <a:solidFill>
                  <a:srgbClr val="666666"/>
                </a:solidFill>
                <a:latin typeface="Source Sans Pro Light"/>
                <a:ea typeface="Source Sans Pro Light"/>
                <a:cs typeface="Source Sans Pro Light"/>
                <a:sym typeface="Source Sans Pro Light"/>
              </a:rPr>
              <a:t>Funzionalità Realtime</a:t>
            </a:r>
            <a:endParaRPr sz="1600">
              <a:solidFill>
                <a:srgbClr val="666666"/>
              </a:solidFill>
              <a:latin typeface="Source Sans Pro Light"/>
              <a:ea typeface="Source Sans Pro Light"/>
              <a:cs typeface="Source Sans Pro Light"/>
              <a:sym typeface="Source Sans Pro Light"/>
            </a:endParaRPr>
          </a:p>
        </p:txBody>
      </p:sp>
      <p:pic>
        <p:nvPicPr>
          <p:cNvPr id="803" name="Google Shape;803;p88"/>
          <p:cNvPicPr preferRelativeResize="0"/>
          <p:nvPr/>
        </p:nvPicPr>
        <p:blipFill>
          <a:blip r:embed="rId3">
            <a:alphaModFix/>
          </a:blip>
          <a:stretch>
            <a:fillRect/>
          </a:stretch>
        </p:blipFill>
        <p:spPr>
          <a:xfrm>
            <a:off x="4384825" y="1153550"/>
            <a:ext cx="4437109" cy="3136000"/>
          </a:xfrm>
          <a:prstGeom prst="rect">
            <a:avLst/>
          </a:prstGeom>
          <a:noFill/>
          <a:ln>
            <a:noFill/>
          </a:ln>
        </p:spPr>
      </p:pic>
      <p:grpSp>
        <p:nvGrpSpPr>
          <p:cNvPr id="804" name="Google Shape;804;p88"/>
          <p:cNvGrpSpPr/>
          <p:nvPr/>
        </p:nvGrpSpPr>
        <p:grpSpPr>
          <a:xfrm>
            <a:off x="348875" y="210491"/>
            <a:ext cx="8620650" cy="4722522"/>
            <a:chOff x="311700" y="199653"/>
            <a:chExt cx="8620650" cy="4722522"/>
          </a:xfrm>
        </p:grpSpPr>
        <p:pic>
          <p:nvPicPr>
            <p:cNvPr id="805" name="Google Shape;805;p88"/>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806" name="Google Shape;806;p88"/>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807" name="Google Shape;807;p88"/>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808" name="Google Shape;808;p88"/>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89"/>
          <p:cNvSpPr txBox="1"/>
          <p:nvPr>
            <p:ph idx="1" type="subTitle"/>
          </p:nvPr>
        </p:nvSpPr>
        <p:spPr>
          <a:xfrm>
            <a:off x="1100050" y="1459200"/>
            <a:ext cx="7194900" cy="25653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666666"/>
              </a:buClr>
              <a:buSzPts val="2100"/>
              <a:buFont typeface="Source Sans Pro Light"/>
              <a:buChar char="●"/>
            </a:pPr>
            <a:r>
              <a:rPr lang="it" sz="2300">
                <a:solidFill>
                  <a:srgbClr val="666666"/>
                </a:solidFill>
                <a:latin typeface="Source Sans Pro Light"/>
                <a:ea typeface="Source Sans Pro Light"/>
                <a:cs typeface="Source Sans Pro Light"/>
                <a:sym typeface="Source Sans Pro Light"/>
              </a:rPr>
              <a:t>Interface</a:t>
            </a:r>
            <a:br>
              <a:rPr lang="it" sz="2300">
                <a:solidFill>
                  <a:srgbClr val="666666"/>
                </a:solidFill>
                <a:latin typeface="Source Sans Pro Light"/>
                <a:ea typeface="Source Sans Pro Light"/>
                <a:cs typeface="Source Sans Pro Light"/>
                <a:sym typeface="Source Sans Pro Light"/>
              </a:rPr>
            </a:br>
            <a:r>
              <a:rPr lang="it" sz="1200">
                <a:solidFill>
                  <a:srgbClr val="666666"/>
                </a:solidFill>
                <a:latin typeface="Source Sans Pro Light"/>
                <a:ea typeface="Source Sans Pro Light"/>
                <a:cs typeface="Source Sans Pro Light"/>
                <a:sym typeface="Source Sans Pro Light"/>
              </a:rPr>
              <a:t>Un’interfaccia può essere usata per descrivere un tipo in un modo astratto. Questo permette di specificare un set di campi che ogni tipo che implementa questa interfaccia, deve necessariamente avere.</a:t>
            </a:r>
            <a:endParaRPr sz="12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2300">
                <a:solidFill>
                  <a:srgbClr val="666666"/>
                </a:solidFill>
                <a:latin typeface="Source Sans Pro Light"/>
                <a:ea typeface="Source Sans Pro Light"/>
                <a:cs typeface="Source Sans Pro Light"/>
                <a:sym typeface="Source Sans Pro Light"/>
              </a:rPr>
              <a:t>Union</a:t>
            </a:r>
            <a:br>
              <a:rPr lang="it" sz="2300">
                <a:solidFill>
                  <a:srgbClr val="666666"/>
                </a:solidFill>
                <a:latin typeface="Source Sans Pro Light"/>
                <a:ea typeface="Source Sans Pro Light"/>
                <a:cs typeface="Source Sans Pro Light"/>
                <a:sym typeface="Source Sans Pro Light"/>
              </a:rPr>
            </a:br>
            <a:r>
              <a:rPr lang="it" sz="1200">
                <a:solidFill>
                  <a:srgbClr val="666666"/>
                </a:solidFill>
                <a:latin typeface="Source Sans Pro Light"/>
                <a:ea typeface="Source Sans Pro Light"/>
                <a:cs typeface="Source Sans Pro Light"/>
                <a:sym typeface="Source Sans Pro Light"/>
              </a:rPr>
              <a:t>I tipi Union possono essere usati per esprimere che un tipo è in realtà una collection di altri tipi.</a:t>
            </a:r>
            <a:endParaRPr sz="23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2300">
                <a:solidFill>
                  <a:srgbClr val="666666"/>
                </a:solidFill>
                <a:latin typeface="Source Sans Pro Light"/>
                <a:ea typeface="Source Sans Pro Light"/>
                <a:cs typeface="Source Sans Pro Light"/>
                <a:sym typeface="Source Sans Pro Light"/>
              </a:rPr>
              <a:t>Enum</a:t>
            </a:r>
            <a:br>
              <a:rPr lang="it" sz="2300">
                <a:solidFill>
                  <a:srgbClr val="666666"/>
                </a:solidFill>
                <a:latin typeface="Source Sans Pro Light"/>
                <a:ea typeface="Source Sans Pro Light"/>
                <a:cs typeface="Source Sans Pro Light"/>
                <a:sym typeface="Source Sans Pro Light"/>
              </a:rPr>
            </a:br>
            <a:r>
              <a:rPr lang="it" sz="1200">
                <a:solidFill>
                  <a:srgbClr val="666666"/>
                </a:solidFill>
                <a:latin typeface="Source Sans Pro Light"/>
                <a:ea typeface="Source Sans Pro Light"/>
                <a:cs typeface="Source Sans Pro Light"/>
                <a:sym typeface="Source Sans Pro Light"/>
              </a:rPr>
              <a:t>Le Enum types (short enums) sono utili per esprimere un tipo con un insieme fisso di valori. </a:t>
            </a:r>
            <a:endParaRPr sz="23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Quicksand"/>
              <a:buChar char="●"/>
            </a:pPr>
            <a:r>
              <a:rPr lang="it" sz="2300">
                <a:solidFill>
                  <a:srgbClr val="666666"/>
                </a:solidFill>
                <a:latin typeface="Source Sans Pro Light"/>
                <a:ea typeface="Source Sans Pro Light"/>
                <a:cs typeface="Source Sans Pro Light"/>
                <a:sym typeface="Source Sans Pro Light"/>
              </a:rPr>
              <a:t>Modificatori</a:t>
            </a:r>
            <a:br>
              <a:rPr lang="it" sz="2300">
                <a:solidFill>
                  <a:srgbClr val="666666"/>
                </a:solidFill>
                <a:latin typeface="Source Sans Pro Light"/>
                <a:ea typeface="Source Sans Pro Light"/>
                <a:cs typeface="Source Sans Pro Light"/>
                <a:sym typeface="Source Sans Pro Light"/>
              </a:rPr>
            </a:br>
            <a:r>
              <a:rPr lang="it" sz="1200">
                <a:solidFill>
                  <a:srgbClr val="666666"/>
                </a:solidFill>
                <a:latin typeface="Source Sans Pro Light"/>
                <a:ea typeface="Source Sans Pro Light"/>
                <a:cs typeface="Source Sans Pro Light"/>
                <a:sym typeface="Source Sans Pro Light"/>
              </a:rPr>
              <a:t>Grazie ai modificatori è possibile indicare:</a:t>
            </a:r>
            <a:br>
              <a:rPr lang="it" sz="1200">
                <a:solidFill>
                  <a:srgbClr val="666666"/>
                </a:solidFill>
                <a:latin typeface="Source Sans Pro Light"/>
                <a:ea typeface="Source Sans Pro Light"/>
                <a:cs typeface="Source Sans Pro Light"/>
                <a:sym typeface="Source Sans Pro Light"/>
              </a:rPr>
            </a:br>
            <a:r>
              <a:rPr lang="it" sz="1200">
                <a:solidFill>
                  <a:srgbClr val="666666"/>
                </a:solidFill>
                <a:latin typeface="Source Sans Pro Light"/>
                <a:ea typeface="Source Sans Pro Light"/>
                <a:cs typeface="Source Sans Pro Light"/>
                <a:sym typeface="Source Sans Pro Light"/>
              </a:rPr>
              <a:t>- Fields obbligatori per mezzo del carattere !</a:t>
            </a:r>
            <a:br>
              <a:rPr lang="it" sz="1200">
                <a:solidFill>
                  <a:srgbClr val="666666"/>
                </a:solidFill>
                <a:latin typeface="Source Sans Pro Light"/>
                <a:ea typeface="Source Sans Pro Light"/>
                <a:cs typeface="Source Sans Pro Light"/>
                <a:sym typeface="Source Sans Pro Light"/>
              </a:rPr>
            </a:br>
            <a:r>
              <a:rPr lang="it" sz="1200">
                <a:solidFill>
                  <a:srgbClr val="666666"/>
                </a:solidFill>
                <a:latin typeface="Source Sans Pro Light"/>
                <a:ea typeface="Source Sans Pro Light"/>
                <a:cs typeface="Source Sans Pro Light"/>
                <a:sym typeface="Source Sans Pro Light"/>
              </a:rPr>
              <a:t>- Fields che corrispondono ad elenchi di valori/objects per mezzo dei caratteri []</a:t>
            </a:r>
            <a:br>
              <a:rPr lang="it" sz="2100">
                <a:solidFill>
                  <a:srgbClr val="666666"/>
                </a:solidFill>
                <a:latin typeface="Quicksand"/>
                <a:ea typeface="Quicksand"/>
                <a:cs typeface="Quicksand"/>
                <a:sym typeface="Quicksand"/>
              </a:rPr>
            </a:br>
            <a:endParaRPr sz="1000">
              <a:solidFill>
                <a:srgbClr val="666666"/>
              </a:solidFill>
              <a:latin typeface="Quicksand"/>
              <a:ea typeface="Quicksand"/>
              <a:cs typeface="Quicksand"/>
              <a:sym typeface="Quicksand"/>
            </a:endParaRPr>
          </a:p>
          <a:p>
            <a:pPr indent="0" lvl="0" marL="0" rtl="0" algn="l">
              <a:spcBef>
                <a:spcPts val="0"/>
              </a:spcBef>
              <a:spcAft>
                <a:spcPts val="0"/>
              </a:spcAft>
              <a:buNone/>
            </a:pPr>
            <a:r>
              <a:t/>
            </a:r>
            <a:endParaRPr sz="2100">
              <a:solidFill>
                <a:srgbClr val="666666"/>
              </a:solidFill>
              <a:latin typeface="Quicksand"/>
              <a:ea typeface="Quicksand"/>
              <a:cs typeface="Quicksand"/>
              <a:sym typeface="Quicksand"/>
            </a:endParaRPr>
          </a:p>
        </p:txBody>
      </p:sp>
      <p:sp>
        <p:nvSpPr>
          <p:cNvPr id="814" name="Google Shape;814;p89"/>
          <p:cNvSpPr txBox="1"/>
          <p:nvPr>
            <p:ph type="ctrTitle"/>
          </p:nvPr>
        </p:nvSpPr>
        <p:spPr>
          <a:xfrm>
            <a:off x="141075" y="755725"/>
            <a:ext cx="8862000" cy="83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SDL Type System</a:t>
            </a:r>
            <a:endParaRPr sz="3400">
              <a:solidFill>
                <a:srgbClr val="666666"/>
              </a:solidFill>
              <a:latin typeface="Source Sans Pro Light"/>
              <a:ea typeface="Source Sans Pro Light"/>
              <a:cs typeface="Source Sans Pro Light"/>
              <a:sym typeface="Source Sans Pro Light"/>
            </a:endParaRPr>
          </a:p>
        </p:txBody>
      </p:sp>
      <p:grpSp>
        <p:nvGrpSpPr>
          <p:cNvPr id="815" name="Google Shape;815;p89"/>
          <p:cNvGrpSpPr/>
          <p:nvPr/>
        </p:nvGrpSpPr>
        <p:grpSpPr>
          <a:xfrm>
            <a:off x="348875" y="210491"/>
            <a:ext cx="8620650" cy="4722522"/>
            <a:chOff x="311700" y="199653"/>
            <a:chExt cx="8620650" cy="4722522"/>
          </a:xfrm>
        </p:grpSpPr>
        <p:pic>
          <p:nvPicPr>
            <p:cNvPr id="816" name="Google Shape;816;p89"/>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817" name="Google Shape;817;p89"/>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818" name="Google Shape;818;p89"/>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819" name="Google Shape;819;p89"/>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xEl>
                                              <p:pRg end="0" st="0"/>
                                            </p:txEl>
                                          </p:spTgt>
                                        </p:tgtEl>
                                        <p:attrNameLst>
                                          <p:attrName>style.visibility</p:attrName>
                                        </p:attrNameLst>
                                      </p:cBhvr>
                                      <p:to>
                                        <p:strVal val="visible"/>
                                      </p:to>
                                    </p:set>
                                    <p:animEffect filter="fade" transition="in">
                                      <p:cBhvr>
                                        <p:cTn dur="300"/>
                                        <p:tgtEl>
                                          <p:spTgt spid="8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xEl>
                                              <p:pRg end="1" st="1"/>
                                            </p:txEl>
                                          </p:spTgt>
                                        </p:tgtEl>
                                        <p:attrNameLst>
                                          <p:attrName>style.visibility</p:attrName>
                                        </p:attrNameLst>
                                      </p:cBhvr>
                                      <p:to>
                                        <p:strVal val="visible"/>
                                      </p:to>
                                    </p:set>
                                    <p:animEffect filter="fade" transition="in">
                                      <p:cBhvr>
                                        <p:cTn dur="300"/>
                                        <p:tgtEl>
                                          <p:spTgt spid="8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xEl>
                                              <p:pRg end="2" st="2"/>
                                            </p:txEl>
                                          </p:spTgt>
                                        </p:tgtEl>
                                        <p:attrNameLst>
                                          <p:attrName>style.visibility</p:attrName>
                                        </p:attrNameLst>
                                      </p:cBhvr>
                                      <p:to>
                                        <p:strVal val="visible"/>
                                      </p:to>
                                    </p:set>
                                    <p:animEffect filter="fade" transition="in">
                                      <p:cBhvr>
                                        <p:cTn dur="300"/>
                                        <p:tgtEl>
                                          <p:spTgt spid="8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xEl>
                                              <p:pRg end="3" st="3"/>
                                            </p:txEl>
                                          </p:spTgt>
                                        </p:tgtEl>
                                        <p:attrNameLst>
                                          <p:attrName>style.visibility</p:attrName>
                                        </p:attrNameLst>
                                      </p:cBhvr>
                                      <p:to>
                                        <p:strVal val="visible"/>
                                      </p:to>
                                    </p:set>
                                    <p:animEffect filter="fade" transition="in">
                                      <p:cBhvr>
                                        <p:cTn dur="300"/>
                                        <p:tgtEl>
                                          <p:spTgt spid="8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xEl>
                                              <p:pRg end="4" st="4"/>
                                            </p:txEl>
                                          </p:spTgt>
                                        </p:tgtEl>
                                        <p:attrNameLst>
                                          <p:attrName>style.visibility</p:attrName>
                                        </p:attrNameLst>
                                      </p:cBhvr>
                                      <p:to>
                                        <p:strVal val="visible"/>
                                      </p:to>
                                    </p:set>
                                    <p:animEffect filter="fade" transition="in">
                                      <p:cBhvr>
                                        <p:cTn dur="300"/>
                                        <p:tgtEl>
                                          <p:spTgt spid="81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6"/>
          <p:cNvSpPr/>
          <p:nvPr/>
        </p:nvSpPr>
        <p:spPr>
          <a:xfrm>
            <a:off x="510175" y="1281365"/>
            <a:ext cx="2505300" cy="2505600"/>
          </a:xfrm>
          <a:prstGeom prst="ellipse">
            <a:avLst/>
          </a:prstGeom>
          <a:noFill/>
          <a:ln cap="flat" cmpd="sng" w="762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36"/>
          <p:cNvPicPr preferRelativeResize="0"/>
          <p:nvPr/>
        </p:nvPicPr>
        <p:blipFill>
          <a:blip r:embed="rId3">
            <a:alphaModFix/>
          </a:blip>
          <a:stretch>
            <a:fillRect/>
          </a:stretch>
        </p:blipFill>
        <p:spPr>
          <a:xfrm>
            <a:off x="829559" y="1435324"/>
            <a:ext cx="1836972" cy="1836979"/>
          </a:xfrm>
          <a:prstGeom prst="rect">
            <a:avLst/>
          </a:prstGeom>
          <a:noFill/>
          <a:ln>
            <a:noFill/>
          </a:ln>
        </p:spPr>
      </p:pic>
      <p:sp>
        <p:nvSpPr>
          <p:cNvPr id="174" name="Google Shape;174;p36"/>
          <p:cNvSpPr txBox="1"/>
          <p:nvPr/>
        </p:nvSpPr>
        <p:spPr>
          <a:xfrm>
            <a:off x="3384500" y="549666"/>
            <a:ext cx="3675000" cy="7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5200">
                <a:solidFill>
                  <a:srgbClr val="666666"/>
                </a:solidFill>
                <a:latin typeface="Source Sans Pro Light"/>
                <a:ea typeface="Source Sans Pro Light"/>
                <a:cs typeface="Source Sans Pro Light"/>
                <a:sym typeface="Source Sans Pro Light"/>
              </a:rPr>
              <a:t>Chi sono?</a:t>
            </a:r>
            <a:br>
              <a:rPr lang="it" sz="5200">
                <a:solidFill>
                  <a:srgbClr val="666666"/>
                </a:solidFill>
                <a:latin typeface="Source Sans Pro Light"/>
                <a:ea typeface="Source Sans Pro Light"/>
                <a:cs typeface="Source Sans Pro Light"/>
                <a:sym typeface="Source Sans Pro Light"/>
              </a:rPr>
            </a:br>
            <a:r>
              <a:rPr lang="it" sz="1800">
                <a:solidFill>
                  <a:srgbClr val="666666"/>
                </a:solidFill>
                <a:latin typeface="Source Sans Pro Light"/>
                <a:ea typeface="Source Sans Pro Light"/>
                <a:cs typeface="Source Sans Pro Light"/>
                <a:sym typeface="Source Sans Pro Light"/>
              </a:rPr>
              <a:t>@FrancescoSciuti</a:t>
            </a:r>
            <a:endParaRPr sz="1800">
              <a:solidFill>
                <a:srgbClr val="666666"/>
              </a:solidFill>
              <a:latin typeface="Source Sans Pro Light"/>
              <a:ea typeface="Source Sans Pro Light"/>
              <a:cs typeface="Source Sans Pro Light"/>
              <a:sym typeface="Source Sans Pro Light"/>
            </a:endParaRPr>
          </a:p>
        </p:txBody>
      </p:sp>
      <p:grpSp>
        <p:nvGrpSpPr>
          <p:cNvPr id="175" name="Google Shape;175;p36"/>
          <p:cNvGrpSpPr/>
          <p:nvPr/>
        </p:nvGrpSpPr>
        <p:grpSpPr>
          <a:xfrm>
            <a:off x="311700" y="199653"/>
            <a:ext cx="8620650" cy="4722522"/>
            <a:chOff x="311700" y="199653"/>
            <a:chExt cx="8620650" cy="4722522"/>
          </a:xfrm>
        </p:grpSpPr>
        <p:pic>
          <p:nvPicPr>
            <p:cNvPr id="176" name="Google Shape;176;p36"/>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177" name="Google Shape;177;p36"/>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178" name="Google Shape;178;p36"/>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179" name="Google Shape;179;p36"/>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
        <p:nvSpPr>
          <p:cNvPr id="180" name="Google Shape;180;p36"/>
          <p:cNvSpPr txBox="1"/>
          <p:nvPr/>
        </p:nvSpPr>
        <p:spPr>
          <a:xfrm>
            <a:off x="3384500" y="1761875"/>
            <a:ext cx="5418600" cy="12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100">
                <a:solidFill>
                  <a:srgbClr val="666666"/>
                </a:solidFill>
                <a:latin typeface="Source Sans Pro Light"/>
                <a:ea typeface="Source Sans Pro Light"/>
                <a:cs typeface="Source Sans Pro Light"/>
                <a:sym typeface="Source Sans Pro Light"/>
              </a:rPr>
              <a:t>Developer per scelta e per passione,</a:t>
            </a:r>
            <a:endParaRPr sz="21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rPr lang="it" sz="2100">
                <a:solidFill>
                  <a:srgbClr val="FF9900"/>
                </a:solidFill>
                <a:latin typeface="Source Sans Pro Light"/>
                <a:ea typeface="Source Sans Pro Light"/>
                <a:cs typeface="Source Sans Pro Light"/>
                <a:sym typeface="Source Sans Pro Light"/>
              </a:rPr>
              <a:t>amante di nerdaggini</a:t>
            </a:r>
            <a:r>
              <a:rPr lang="it" sz="2100">
                <a:solidFill>
                  <a:srgbClr val="666666"/>
                </a:solidFill>
                <a:latin typeface="Source Sans Pro Light"/>
                <a:ea typeface="Source Sans Pro Light"/>
                <a:cs typeface="Source Sans Pro Light"/>
                <a:sym typeface="Source Sans Pro Light"/>
              </a:rPr>
              <a:t> di ogni tipo </a:t>
            </a:r>
            <a:endParaRPr sz="21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rPr lang="it" sz="2100">
                <a:solidFill>
                  <a:srgbClr val="666666"/>
                </a:solidFill>
                <a:latin typeface="Source Sans Pro Light"/>
                <a:ea typeface="Source Sans Pro Light"/>
                <a:cs typeface="Source Sans Pro Light"/>
                <a:sym typeface="Source Sans Pro Light"/>
              </a:rPr>
              <a:t>ed amante della </a:t>
            </a:r>
            <a:r>
              <a:rPr lang="it" sz="2100">
                <a:solidFill>
                  <a:srgbClr val="FF9900"/>
                </a:solidFill>
                <a:latin typeface="Source Sans Pro Light"/>
                <a:ea typeface="Source Sans Pro Light"/>
                <a:cs typeface="Source Sans Pro Light"/>
                <a:sym typeface="Source Sans Pro Light"/>
              </a:rPr>
              <a:t>condivisione del sapere!</a:t>
            </a:r>
            <a:endParaRPr sz="2100">
              <a:solidFill>
                <a:srgbClr val="222222"/>
              </a:solidFill>
              <a:highlight>
                <a:srgbClr val="FFFFFF"/>
              </a:highlight>
              <a:latin typeface="Source Sans Pro Light"/>
              <a:ea typeface="Source Sans Pro Light"/>
              <a:cs typeface="Source Sans Pro Light"/>
              <a:sym typeface="Source Sans Pro Light"/>
            </a:endParaRPr>
          </a:p>
        </p:txBody>
      </p:sp>
      <p:pic>
        <p:nvPicPr>
          <p:cNvPr id="181" name="Google Shape;181;p36"/>
          <p:cNvPicPr preferRelativeResize="0"/>
          <p:nvPr/>
        </p:nvPicPr>
        <p:blipFill>
          <a:blip r:embed="rId7">
            <a:alphaModFix/>
          </a:blip>
          <a:stretch>
            <a:fillRect/>
          </a:stretch>
        </p:blipFill>
        <p:spPr>
          <a:xfrm>
            <a:off x="6101175" y="3021498"/>
            <a:ext cx="1102500" cy="1102500"/>
          </a:xfrm>
          <a:prstGeom prst="rect">
            <a:avLst/>
          </a:prstGeom>
          <a:noFill/>
          <a:ln>
            <a:noFill/>
          </a:ln>
        </p:spPr>
      </p:pic>
      <p:pic>
        <p:nvPicPr>
          <p:cNvPr id="182" name="Google Shape;182;p36"/>
          <p:cNvPicPr preferRelativeResize="0"/>
          <p:nvPr/>
        </p:nvPicPr>
        <p:blipFill>
          <a:blip r:embed="rId8">
            <a:alphaModFix/>
          </a:blip>
          <a:stretch>
            <a:fillRect/>
          </a:stretch>
        </p:blipFill>
        <p:spPr>
          <a:xfrm>
            <a:off x="3475300" y="3092023"/>
            <a:ext cx="2383051" cy="961475"/>
          </a:xfrm>
          <a:prstGeom prst="rect">
            <a:avLst/>
          </a:prstGeom>
          <a:noFill/>
          <a:ln>
            <a:noFill/>
          </a:ln>
        </p:spPr>
      </p:pic>
      <p:pic>
        <p:nvPicPr>
          <p:cNvPr id="183" name="Google Shape;183;p36"/>
          <p:cNvPicPr preferRelativeResize="0"/>
          <p:nvPr/>
        </p:nvPicPr>
        <p:blipFill>
          <a:blip r:embed="rId9">
            <a:alphaModFix/>
          </a:blip>
          <a:stretch>
            <a:fillRect/>
          </a:stretch>
        </p:blipFill>
        <p:spPr>
          <a:xfrm>
            <a:off x="7296975" y="3021498"/>
            <a:ext cx="1121200" cy="11025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90"/>
          <p:cNvSpPr txBox="1"/>
          <p:nvPr>
            <p:ph type="ctrTitle"/>
          </p:nvPr>
        </p:nvSpPr>
        <p:spPr>
          <a:xfrm>
            <a:off x="643925" y="711175"/>
            <a:ext cx="78561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Query</a:t>
            </a:r>
            <a:endParaRPr sz="3400">
              <a:solidFill>
                <a:srgbClr val="666666"/>
              </a:solidFill>
              <a:latin typeface="Source Sans Pro Light"/>
              <a:ea typeface="Source Sans Pro Light"/>
              <a:cs typeface="Source Sans Pro Light"/>
              <a:sym typeface="Source Sans Pro Light"/>
            </a:endParaRPr>
          </a:p>
        </p:txBody>
      </p:sp>
      <p:sp>
        <p:nvSpPr>
          <p:cNvPr id="825" name="Google Shape;825;p90"/>
          <p:cNvSpPr txBox="1"/>
          <p:nvPr>
            <p:ph idx="1" type="subTitle"/>
          </p:nvPr>
        </p:nvSpPr>
        <p:spPr>
          <a:xfrm>
            <a:off x="272625" y="1607600"/>
            <a:ext cx="8624400" cy="9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it" sz="2200">
                <a:solidFill>
                  <a:srgbClr val="666666"/>
                </a:solidFill>
                <a:latin typeface="Source Sans Pro Light"/>
                <a:ea typeface="Source Sans Pro Light"/>
                <a:cs typeface="Source Sans Pro Light"/>
                <a:sym typeface="Source Sans Pro Light"/>
              </a:rPr>
              <a:t>Le Query sono usate dal client per richiedere i dati necessari al server.</a:t>
            </a:r>
            <a:br>
              <a:rPr lang="it" sz="2200">
                <a:solidFill>
                  <a:srgbClr val="666666"/>
                </a:solidFill>
                <a:latin typeface="Source Sans Pro Light"/>
                <a:ea typeface="Source Sans Pro Light"/>
                <a:cs typeface="Source Sans Pro Light"/>
                <a:sym typeface="Source Sans Pro Light"/>
              </a:rPr>
            </a:br>
            <a:br>
              <a:rPr lang="it" sz="2200">
                <a:solidFill>
                  <a:srgbClr val="666666"/>
                </a:solidFill>
                <a:latin typeface="Source Sans Pro Light"/>
                <a:ea typeface="Source Sans Pro Light"/>
                <a:cs typeface="Source Sans Pro Light"/>
                <a:sym typeface="Source Sans Pro Light"/>
              </a:rPr>
            </a:br>
            <a:r>
              <a:rPr lang="it" sz="2200">
                <a:solidFill>
                  <a:srgbClr val="666666"/>
                </a:solidFill>
                <a:latin typeface="Source Sans Pro Light"/>
                <a:ea typeface="Source Sans Pro Light"/>
                <a:cs typeface="Source Sans Pro Light"/>
                <a:sym typeface="Source Sans Pro Light"/>
              </a:rPr>
              <a:t>A differenza di REST, grazie al </a:t>
            </a:r>
            <a:r>
              <a:rPr i="1" lang="it" sz="2200">
                <a:solidFill>
                  <a:srgbClr val="666666"/>
                </a:solidFill>
                <a:latin typeface="Source Sans Pro Light"/>
                <a:ea typeface="Source Sans Pro Light"/>
                <a:cs typeface="Source Sans Pro Light"/>
                <a:sym typeface="Source Sans Pro Light"/>
              </a:rPr>
              <a:t>document</a:t>
            </a:r>
            <a:r>
              <a:rPr lang="it" sz="2200">
                <a:solidFill>
                  <a:srgbClr val="666666"/>
                </a:solidFill>
                <a:latin typeface="Source Sans Pro Light"/>
                <a:ea typeface="Source Sans Pro Light"/>
                <a:cs typeface="Source Sans Pro Light"/>
                <a:sym typeface="Source Sans Pro Light"/>
              </a:rPr>
              <a:t> la richiesta dei dati è esattamente quella necessaria al client!</a:t>
            </a:r>
            <a:endParaRPr sz="22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Clr>
                <a:schemeClr val="dk1"/>
              </a:buClr>
              <a:buSzPts val="1100"/>
              <a:buFont typeface="Arial"/>
              <a:buNone/>
            </a:pPr>
            <a:r>
              <a:t/>
            </a:r>
            <a:endParaRPr sz="22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Clr>
                <a:schemeClr val="dk1"/>
              </a:buClr>
              <a:buSzPts val="1100"/>
              <a:buFont typeface="Arial"/>
              <a:buNone/>
            </a:pPr>
            <a:r>
              <a:t/>
            </a:r>
            <a:endParaRPr sz="2100">
              <a:solidFill>
                <a:srgbClr val="666666"/>
              </a:solidFill>
              <a:latin typeface="Quicksand"/>
              <a:ea typeface="Quicksand"/>
              <a:cs typeface="Quicksand"/>
              <a:sym typeface="Quicksand"/>
            </a:endParaRPr>
          </a:p>
          <a:p>
            <a:pPr indent="0" lvl="0" marL="0" rtl="0" algn="ctr">
              <a:spcBef>
                <a:spcPts val="0"/>
              </a:spcBef>
              <a:spcAft>
                <a:spcPts val="0"/>
              </a:spcAft>
              <a:buNone/>
            </a:pPr>
            <a:r>
              <a:t/>
            </a:r>
            <a:endParaRPr sz="2100">
              <a:solidFill>
                <a:srgbClr val="666666"/>
              </a:solidFill>
              <a:latin typeface="Quicksand"/>
              <a:ea typeface="Quicksand"/>
              <a:cs typeface="Quicksand"/>
              <a:sym typeface="Quicksand"/>
            </a:endParaRPr>
          </a:p>
        </p:txBody>
      </p:sp>
      <p:sp>
        <p:nvSpPr>
          <p:cNvPr id="826" name="Google Shape;826;p90"/>
          <p:cNvSpPr txBox="1"/>
          <p:nvPr>
            <p:ph idx="1" type="subTitle"/>
          </p:nvPr>
        </p:nvSpPr>
        <p:spPr>
          <a:xfrm>
            <a:off x="123875" y="3424925"/>
            <a:ext cx="8896200" cy="62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it" sz="1600">
                <a:solidFill>
                  <a:srgbClr val="666666"/>
                </a:solidFill>
                <a:latin typeface="Source Sans Pro Light"/>
                <a:ea typeface="Source Sans Pro Light"/>
                <a:cs typeface="Source Sans Pro Light"/>
                <a:sym typeface="Source Sans Pro Light"/>
              </a:rPr>
              <a:t>Uno dei maggiori vantaggi di GraphQL, ad esempio, è quello di recuperare</a:t>
            </a:r>
            <a:br>
              <a:rPr i="1" lang="it" sz="1600">
                <a:solidFill>
                  <a:srgbClr val="666666"/>
                </a:solidFill>
                <a:latin typeface="Source Sans Pro Light"/>
                <a:ea typeface="Source Sans Pro Light"/>
                <a:cs typeface="Source Sans Pro Light"/>
                <a:sym typeface="Source Sans Pro Light"/>
              </a:rPr>
            </a:br>
            <a:r>
              <a:rPr i="1" lang="it" sz="1600">
                <a:solidFill>
                  <a:srgbClr val="666666"/>
                </a:solidFill>
                <a:latin typeface="Source Sans Pro Light"/>
                <a:ea typeface="Source Sans Pro Light"/>
                <a:cs typeface="Source Sans Pro Light"/>
                <a:sym typeface="Source Sans Pro Light"/>
              </a:rPr>
              <a:t> informazioni nidificate in modo naturale e semplice.</a:t>
            </a:r>
            <a:endParaRPr sz="1600">
              <a:solidFill>
                <a:srgbClr val="666666"/>
              </a:solidFill>
              <a:latin typeface="Source Sans Pro Light"/>
              <a:ea typeface="Source Sans Pro Light"/>
              <a:cs typeface="Source Sans Pro Light"/>
              <a:sym typeface="Source Sans Pro Light"/>
            </a:endParaRPr>
          </a:p>
        </p:txBody>
      </p:sp>
      <p:grpSp>
        <p:nvGrpSpPr>
          <p:cNvPr id="827" name="Google Shape;827;p90"/>
          <p:cNvGrpSpPr/>
          <p:nvPr/>
        </p:nvGrpSpPr>
        <p:grpSpPr>
          <a:xfrm>
            <a:off x="348875" y="210491"/>
            <a:ext cx="8620650" cy="4722522"/>
            <a:chOff x="311700" y="199653"/>
            <a:chExt cx="8620650" cy="4722522"/>
          </a:xfrm>
        </p:grpSpPr>
        <p:pic>
          <p:nvPicPr>
            <p:cNvPr id="828" name="Google Shape;828;p90"/>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829" name="Google Shape;829;p90"/>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830" name="Google Shape;830;p90"/>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831" name="Google Shape;831;p90"/>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300"/>
                                        <p:tgtEl>
                                          <p:spTgt spid="8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91"/>
          <p:cNvSpPr txBox="1"/>
          <p:nvPr>
            <p:ph type="ctrTitle"/>
          </p:nvPr>
        </p:nvSpPr>
        <p:spPr>
          <a:xfrm>
            <a:off x="643925" y="711175"/>
            <a:ext cx="78561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Mutation</a:t>
            </a:r>
            <a:endParaRPr sz="3400">
              <a:solidFill>
                <a:srgbClr val="666666"/>
              </a:solidFill>
              <a:latin typeface="Source Sans Pro Light"/>
              <a:ea typeface="Source Sans Pro Light"/>
              <a:cs typeface="Source Sans Pro Light"/>
              <a:sym typeface="Source Sans Pro Light"/>
            </a:endParaRPr>
          </a:p>
        </p:txBody>
      </p:sp>
      <p:sp>
        <p:nvSpPr>
          <p:cNvPr id="837" name="Google Shape;837;p91"/>
          <p:cNvSpPr txBox="1"/>
          <p:nvPr>
            <p:ph idx="1" type="subTitle"/>
          </p:nvPr>
        </p:nvSpPr>
        <p:spPr>
          <a:xfrm>
            <a:off x="272625" y="1455200"/>
            <a:ext cx="8624400" cy="9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200">
                <a:solidFill>
                  <a:srgbClr val="666666"/>
                </a:solidFill>
                <a:latin typeface="Source Sans Pro Light"/>
                <a:ea typeface="Source Sans Pro Light"/>
                <a:cs typeface="Source Sans Pro Light"/>
                <a:sym typeface="Source Sans Pro Light"/>
              </a:rPr>
              <a:t>La maggior parte delle applicazioni necessita di un modo per cambiare i dati memorizzati nel server. </a:t>
            </a:r>
            <a:endParaRPr sz="22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None/>
            </a:pPr>
            <a:r>
              <a:rPr lang="it" sz="2200">
                <a:solidFill>
                  <a:srgbClr val="666666"/>
                </a:solidFill>
                <a:latin typeface="Source Sans Pro Light"/>
                <a:ea typeface="Source Sans Pro Light"/>
                <a:cs typeface="Source Sans Pro Light"/>
                <a:sym typeface="Source Sans Pro Light"/>
              </a:rPr>
              <a:t>In GraphQL, questi cambiamenti sono effettuati tramite le cosiddette Mutations.</a:t>
            </a:r>
            <a:br>
              <a:rPr lang="it" sz="2200">
                <a:solidFill>
                  <a:srgbClr val="666666"/>
                </a:solidFill>
                <a:latin typeface="Source Sans Pro Light"/>
                <a:ea typeface="Source Sans Pro Light"/>
                <a:cs typeface="Source Sans Pro Light"/>
                <a:sym typeface="Source Sans Pro Light"/>
              </a:rPr>
            </a:br>
            <a:endParaRPr sz="15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None/>
            </a:pPr>
            <a:r>
              <a:t/>
            </a:r>
            <a:endParaRPr sz="22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None/>
            </a:pPr>
            <a:r>
              <a:t/>
            </a:r>
            <a:endParaRPr>
              <a:solidFill>
                <a:srgbClr val="666666"/>
              </a:solidFill>
              <a:latin typeface="Quicksand"/>
              <a:ea typeface="Quicksand"/>
              <a:cs typeface="Quicksand"/>
              <a:sym typeface="Quicksand"/>
            </a:endParaRPr>
          </a:p>
          <a:p>
            <a:pPr indent="0" lvl="0" marL="0" rtl="0" algn="ctr">
              <a:spcBef>
                <a:spcPts val="0"/>
              </a:spcBef>
              <a:spcAft>
                <a:spcPts val="0"/>
              </a:spcAft>
              <a:buNone/>
            </a:pPr>
            <a:r>
              <a:t/>
            </a:r>
            <a:endParaRPr>
              <a:solidFill>
                <a:srgbClr val="666666"/>
              </a:solidFill>
              <a:latin typeface="Quicksand"/>
              <a:ea typeface="Quicksand"/>
              <a:cs typeface="Quicksand"/>
              <a:sym typeface="Quicksand"/>
            </a:endParaRPr>
          </a:p>
        </p:txBody>
      </p:sp>
      <p:sp>
        <p:nvSpPr>
          <p:cNvPr id="838" name="Google Shape;838;p91"/>
          <p:cNvSpPr txBox="1"/>
          <p:nvPr>
            <p:ph idx="1" type="subTitle"/>
          </p:nvPr>
        </p:nvSpPr>
        <p:spPr>
          <a:xfrm>
            <a:off x="211100" y="3042514"/>
            <a:ext cx="8896200" cy="30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it" sz="1200">
                <a:solidFill>
                  <a:srgbClr val="666666"/>
                </a:solidFill>
                <a:latin typeface="Source Sans Pro Light"/>
                <a:ea typeface="Source Sans Pro Light"/>
                <a:cs typeface="Source Sans Pro Light"/>
                <a:sym typeface="Source Sans Pro Light"/>
              </a:rPr>
              <a:t>Le Mutations seguono la medesima sintassi delle Queries, ma iniziano con la keyword mutation. Inoltre hanno anche dei valori di ritorno!</a:t>
            </a:r>
            <a:endParaRPr sz="1200">
              <a:solidFill>
                <a:srgbClr val="666666"/>
              </a:solidFill>
              <a:latin typeface="Source Sans Pro Light"/>
              <a:ea typeface="Source Sans Pro Light"/>
              <a:cs typeface="Source Sans Pro Light"/>
              <a:sym typeface="Source Sans Pro Light"/>
            </a:endParaRPr>
          </a:p>
        </p:txBody>
      </p:sp>
      <p:sp>
        <p:nvSpPr>
          <p:cNvPr id="839" name="Google Shape;839;p91"/>
          <p:cNvSpPr txBox="1"/>
          <p:nvPr>
            <p:ph idx="1" type="subTitle"/>
          </p:nvPr>
        </p:nvSpPr>
        <p:spPr>
          <a:xfrm>
            <a:off x="3412100" y="3378175"/>
            <a:ext cx="2494200" cy="9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600">
                <a:solidFill>
                  <a:srgbClr val="666666"/>
                </a:solidFill>
                <a:latin typeface="Source Sans Pro Light"/>
                <a:ea typeface="Source Sans Pro Light"/>
                <a:cs typeface="Source Sans Pro Light"/>
                <a:sym typeface="Source Sans Pro Light"/>
              </a:rPr>
              <a:t>Utilizzate per fare CUD:</a:t>
            </a:r>
            <a:endParaRPr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a:solidFill>
                  <a:srgbClr val="666666"/>
                </a:solidFill>
                <a:latin typeface="Source Sans Pro Light"/>
                <a:ea typeface="Source Sans Pro Light"/>
                <a:cs typeface="Source Sans Pro Light"/>
                <a:sym typeface="Source Sans Pro Light"/>
              </a:rPr>
              <a:t>Create new data</a:t>
            </a:r>
            <a:endParaRPr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a:solidFill>
                  <a:srgbClr val="666666"/>
                </a:solidFill>
                <a:latin typeface="Source Sans Pro Light"/>
                <a:ea typeface="Source Sans Pro Light"/>
                <a:cs typeface="Source Sans Pro Light"/>
                <a:sym typeface="Source Sans Pro Light"/>
              </a:rPr>
              <a:t>Update existing data</a:t>
            </a:r>
            <a:endParaRPr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a:solidFill>
                  <a:srgbClr val="666666"/>
                </a:solidFill>
                <a:latin typeface="Source Sans Pro Light"/>
                <a:ea typeface="Source Sans Pro Light"/>
                <a:cs typeface="Source Sans Pro Light"/>
                <a:sym typeface="Source Sans Pro Light"/>
              </a:rPr>
              <a:t>Delete existing data</a:t>
            </a:r>
            <a:endParaRPr i="1" sz="2000">
              <a:solidFill>
                <a:srgbClr val="666666"/>
              </a:solidFill>
              <a:latin typeface="Source Sans Pro Light"/>
              <a:ea typeface="Source Sans Pro Light"/>
              <a:cs typeface="Source Sans Pro Light"/>
              <a:sym typeface="Source Sans Pro Light"/>
            </a:endParaRPr>
          </a:p>
        </p:txBody>
      </p:sp>
      <p:grpSp>
        <p:nvGrpSpPr>
          <p:cNvPr id="840" name="Google Shape;840;p91"/>
          <p:cNvGrpSpPr/>
          <p:nvPr/>
        </p:nvGrpSpPr>
        <p:grpSpPr>
          <a:xfrm>
            <a:off x="348875" y="210491"/>
            <a:ext cx="8620650" cy="4722522"/>
            <a:chOff x="311700" y="199653"/>
            <a:chExt cx="8620650" cy="4722522"/>
          </a:xfrm>
        </p:grpSpPr>
        <p:pic>
          <p:nvPicPr>
            <p:cNvPr id="841" name="Google Shape;841;p91"/>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842" name="Google Shape;842;p91"/>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843" name="Google Shape;843;p91"/>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844" name="Google Shape;844;p91"/>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300"/>
                                        <p:tgtEl>
                                          <p:spTgt spid="8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92"/>
          <p:cNvSpPr txBox="1"/>
          <p:nvPr>
            <p:ph type="ctrTitle"/>
          </p:nvPr>
        </p:nvSpPr>
        <p:spPr>
          <a:xfrm>
            <a:off x="643925" y="787375"/>
            <a:ext cx="78561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Subscription</a:t>
            </a:r>
            <a:endParaRPr sz="3400">
              <a:solidFill>
                <a:srgbClr val="666666"/>
              </a:solidFill>
              <a:latin typeface="Source Sans Pro Light"/>
              <a:ea typeface="Source Sans Pro Light"/>
              <a:cs typeface="Source Sans Pro Light"/>
              <a:sym typeface="Source Sans Pro Light"/>
            </a:endParaRPr>
          </a:p>
        </p:txBody>
      </p:sp>
      <p:sp>
        <p:nvSpPr>
          <p:cNvPr id="850" name="Google Shape;850;p92"/>
          <p:cNvSpPr txBox="1"/>
          <p:nvPr>
            <p:ph idx="1" type="subTitle"/>
          </p:nvPr>
        </p:nvSpPr>
        <p:spPr>
          <a:xfrm>
            <a:off x="272625" y="1531400"/>
            <a:ext cx="8624400" cy="209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200">
                <a:solidFill>
                  <a:srgbClr val="666666"/>
                </a:solidFill>
                <a:latin typeface="Source Sans Pro Light"/>
                <a:ea typeface="Source Sans Pro Light"/>
                <a:cs typeface="Source Sans Pro Light"/>
                <a:sym typeface="Source Sans Pro Light"/>
              </a:rPr>
              <a:t>La specifica GraphQL contempla le cosiddette </a:t>
            </a:r>
            <a:r>
              <a:rPr i="1" lang="it" sz="2200">
                <a:solidFill>
                  <a:srgbClr val="666666"/>
                </a:solidFill>
                <a:latin typeface="Source Sans Pro Light"/>
                <a:ea typeface="Source Sans Pro Light"/>
                <a:cs typeface="Source Sans Pro Light"/>
                <a:sym typeface="Source Sans Pro Light"/>
              </a:rPr>
              <a:t>subscriptions</a:t>
            </a:r>
            <a:r>
              <a:rPr lang="it" sz="2200">
                <a:solidFill>
                  <a:srgbClr val="666666"/>
                </a:solidFill>
                <a:latin typeface="Source Sans Pro Light"/>
                <a:ea typeface="Source Sans Pro Light"/>
                <a:cs typeface="Source Sans Pro Light"/>
                <a:sym typeface="Source Sans Pro Light"/>
              </a:rPr>
              <a:t> che sono una sorta di </a:t>
            </a:r>
            <a:r>
              <a:rPr i="1" lang="it" sz="2200">
                <a:solidFill>
                  <a:srgbClr val="666666"/>
                </a:solidFill>
                <a:latin typeface="Source Sans Pro Light"/>
                <a:ea typeface="Source Sans Pro Light"/>
                <a:cs typeface="Source Sans Pro Light"/>
                <a:sym typeface="Source Sans Pro Light"/>
              </a:rPr>
              <a:t>queries</a:t>
            </a:r>
            <a:r>
              <a:rPr lang="it" sz="2200">
                <a:solidFill>
                  <a:srgbClr val="666666"/>
                </a:solidFill>
                <a:latin typeface="Source Sans Pro Light"/>
                <a:ea typeface="Source Sans Pro Light"/>
                <a:cs typeface="Source Sans Pro Light"/>
                <a:sym typeface="Source Sans Pro Light"/>
              </a:rPr>
              <a:t> che restituiscono i dati man mano che questi diventano disponibili. </a:t>
            </a:r>
            <a:br>
              <a:rPr lang="it" sz="2200">
                <a:solidFill>
                  <a:srgbClr val="666666"/>
                </a:solidFill>
                <a:latin typeface="Source Sans Pro Light"/>
                <a:ea typeface="Source Sans Pro Light"/>
                <a:cs typeface="Source Sans Pro Light"/>
                <a:sym typeface="Source Sans Pro Light"/>
              </a:rPr>
            </a:br>
            <a:br>
              <a:rPr lang="it" sz="2200">
                <a:solidFill>
                  <a:srgbClr val="666666"/>
                </a:solidFill>
                <a:latin typeface="Source Sans Pro Light"/>
                <a:ea typeface="Source Sans Pro Light"/>
                <a:cs typeface="Source Sans Pro Light"/>
                <a:sym typeface="Source Sans Pro Light"/>
              </a:rPr>
            </a:br>
            <a:r>
              <a:rPr lang="it" sz="2200">
                <a:solidFill>
                  <a:srgbClr val="666666"/>
                </a:solidFill>
                <a:latin typeface="Source Sans Pro Light"/>
                <a:ea typeface="Source Sans Pro Light"/>
                <a:cs typeface="Source Sans Pro Light"/>
                <a:sym typeface="Source Sans Pro Light"/>
              </a:rPr>
              <a:t>Sono quindi la modalità per la comunicazione RT col server!</a:t>
            </a:r>
            <a:endParaRPr sz="22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None/>
            </a:pPr>
            <a:r>
              <a:t/>
            </a:r>
            <a:endParaRPr sz="2100">
              <a:solidFill>
                <a:srgbClr val="666666"/>
              </a:solidFill>
              <a:latin typeface="Quicksand"/>
              <a:ea typeface="Quicksand"/>
              <a:cs typeface="Quicksand"/>
              <a:sym typeface="Quicksand"/>
            </a:endParaRPr>
          </a:p>
          <a:p>
            <a:pPr indent="0" lvl="0" marL="0" rtl="0" algn="ctr">
              <a:spcBef>
                <a:spcPts val="0"/>
              </a:spcBef>
              <a:spcAft>
                <a:spcPts val="0"/>
              </a:spcAft>
              <a:buNone/>
            </a:pPr>
            <a:r>
              <a:t/>
            </a:r>
            <a:endParaRPr sz="2100">
              <a:solidFill>
                <a:srgbClr val="666666"/>
              </a:solidFill>
              <a:latin typeface="Quicksand"/>
              <a:ea typeface="Quicksand"/>
              <a:cs typeface="Quicksand"/>
              <a:sym typeface="Quicksand"/>
            </a:endParaRPr>
          </a:p>
          <a:p>
            <a:pPr indent="0" lvl="0" marL="0" rtl="0" algn="ctr">
              <a:spcBef>
                <a:spcPts val="0"/>
              </a:spcBef>
              <a:spcAft>
                <a:spcPts val="0"/>
              </a:spcAft>
              <a:buNone/>
            </a:pPr>
            <a:r>
              <a:t/>
            </a:r>
            <a:endParaRPr sz="2100">
              <a:solidFill>
                <a:srgbClr val="666666"/>
              </a:solidFill>
              <a:latin typeface="Quicksand"/>
              <a:ea typeface="Quicksand"/>
              <a:cs typeface="Quicksand"/>
              <a:sym typeface="Quicksand"/>
            </a:endParaRPr>
          </a:p>
        </p:txBody>
      </p:sp>
      <p:sp>
        <p:nvSpPr>
          <p:cNvPr id="851" name="Google Shape;851;p92"/>
          <p:cNvSpPr txBox="1"/>
          <p:nvPr>
            <p:ph idx="1" type="subTitle"/>
          </p:nvPr>
        </p:nvSpPr>
        <p:spPr>
          <a:xfrm>
            <a:off x="153075" y="3553700"/>
            <a:ext cx="8896200" cy="58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it" sz="1600">
                <a:solidFill>
                  <a:srgbClr val="666666"/>
                </a:solidFill>
                <a:latin typeface="Source Sans Pro Light"/>
                <a:ea typeface="Source Sans Pro Light"/>
                <a:cs typeface="Source Sans Pro Light"/>
                <a:sym typeface="Source Sans Pro Light"/>
              </a:rPr>
              <a:t>Diversamente da queries e mutations che seguono il tipico ciclo "richiesta-risposta", </a:t>
            </a:r>
            <a:br>
              <a:rPr i="1" lang="it" sz="1600">
                <a:solidFill>
                  <a:srgbClr val="666666"/>
                </a:solidFill>
                <a:latin typeface="Source Sans Pro Light"/>
                <a:ea typeface="Source Sans Pro Light"/>
                <a:cs typeface="Source Sans Pro Light"/>
                <a:sym typeface="Source Sans Pro Light"/>
              </a:rPr>
            </a:br>
            <a:r>
              <a:rPr i="1" lang="it" sz="1600">
                <a:solidFill>
                  <a:srgbClr val="666666"/>
                </a:solidFill>
                <a:latin typeface="Source Sans Pro Light"/>
                <a:ea typeface="Source Sans Pro Light"/>
                <a:cs typeface="Source Sans Pro Light"/>
                <a:sym typeface="Source Sans Pro Light"/>
              </a:rPr>
              <a:t>le subscriptions rappresentano un flusso di dati mandato verso il client.</a:t>
            </a:r>
            <a:endParaRPr i="1" sz="1600">
              <a:solidFill>
                <a:srgbClr val="666666"/>
              </a:solidFill>
              <a:latin typeface="Source Sans Pro Light"/>
              <a:ea typeface="Source Sans Pro Light"/>
              <a:cs typeface="Source Sans Pro Light"/>
              <a:sym typeface="Source Sans Pro Light"/>
            </a:endParaRPr>
          </a:p>
        </p:txBody>
      </p:sp>
      <p:grpSp>
        <p:nvGrpSpPr>
          <p:cNvPr id="852" name="Google Shape;852;p92"/>
          <p:cNvGrpSpPr/>
          <p:nvPr/>
        </p:nvGrpSpPr>
        <p:grpSpPr>
          <a:xfrm>
            <a:off x="348875" y="210491"/>
            <a:ext cx="8620650" cy="4722522"/>
            <a:chOff x="311700" y="199653"/>
            <a:chExt cx="8620650" cy="4722522"/>
          </a:xfrm>
        </p:grpSpPr>
        <p:pic>
          <p:nvPicPr>
            <p:cNvPr id="853" name="Google Shape;853;p92"/>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854" name="Google Shape;854;p92"/>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855" name="Google Shape;855;p92"/>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856" name="Google Shape;856;p92"/>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300"/>
                                        <p:tgtEl>
                                          <p:spTgt spid="8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93"/>
          <p:cNvSpPr txBox="1"/>
          <p:nvPr>
            <p:ph idx="1" type="subTitle"/>
          </p:nvPr>
        </p:nvSpPr>
        <p:spPr>
          <a:xfrm>
            <a:off x="348875" y="1836200"/>
            <a:ext cx="8550000" cy="27969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Usare</a:t>
            </a:r>
            <a:r>
              <a:rPr lang="it" sz="1900">
                <a:solidFill>
                  <a:srgbClr val="666666"/>
                </a:solidFill>
                <a:latin typeface="Source Sans Pro Light"/>
                <a:ea typeface="Source Sans Pro Light"/>
                <a:cs typeface="Source Sans Pro Light"/>
                <a:sym typeface="Source Sans Pro Light"/>
              </a:rPr>
              <a:t> input object type per le mutations</a:t>
            </a:r>
            <a:endParaRPr sz="19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1900">
                <a:solidFill>
                  <a:srgbClr val="666666"/>
                </a:solidFill>
                <a:latin typeface="Source Sans Pro Light"/>
                <a:ea typeface="Source Sans Pro Light"/>
                <a:cs typeface="Source Sans Pro Light"/>
                <a:sym typeface="Source Sans Pro Light"/>
              </a:rPr>
              <a:t>Ritornare i record interessati dalla mutations</a:t>
            </a:r>
            <a:endParaRPr sz="1200">
              <a:solidFill>
                <a:srgbClr val="666666"/>
              </a:solidFill>
              <a:latin typeface="Source Sans Pro Light"/>
              <a:ea typeface="Source Sans Pro Light"/>
              <a:cs typeface="Source Sans Pro Light"/>
              <a:sym typeface="Source Sans Pro Light"/>
            </a:endParaRPr>
          </a:p>
          <a:p>
            <a:pPr indent="-349250" lvl="0" marL="457200" rtl="0" algn="l">
              <a:spcBef>
                <a:spcPts val="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Usare</a:t>
            </a:r>
            <a:r>
              <a:rPr lang="it" sz="1900">
                <a:solidFill>
                  <a:srgbClr val="666666"/>
                </a:solidFill>
                <a:latin typeface="Source Sans Pro Light"/>
                <a:ea typeface="Source Sans Pro Light"/>
                <a:cs typeface="Source Sans Pro Light"/>
                <a:sym typeface="Source Sans Pro Light"/>
              </a:rPr>
              <a:t> liste paginate</a:t>
            </a:r>
            <a:endParaRPr sz="1200">
              <a:solidFill>
                <a:srgbClr val="666666"/>
              </a:solidFill>
              <a:latin typeface="Source Sans Pro Light"/>
              <a:ea typeface="Source Sans Pro Light"/>
              <a:cs typeface="Source Sans Pro Light"/>
              <a:sym typeface="Source Sans Pro Light"/>
            </a:endParaRPr>
          </a:p>
          <a:p>
            <a:pPr indent="-349250" lvl="0" marL="457200" rtl="0" algn="l">
              <a:spcBef>
                <a:spcPts val="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Nidificare gli</a:t>
            </a:r>
            <a:r>
              <a:rPr lang="it" sz="1900">
                <a:solidFill>
                  <a:srgbClr val="666666"/>
                </a:solidFill>
                <a:latin typeface="Source Sans Pro Light"/>
                <a:ea typeface="Source Sans Pro Light"/>
                <a:cs typeface="Source Sans Pro Light"/>
                <a:sym typeface="Source Sans Pro Light"/>
              </a:rPr>
              <a:t> objects nelle queries</a:t>
            </a:r>
            <a:endParaRPr sz="1200">
              <a:solidFill>
                <a:srgbClr val="666666"/>
              </a:solidFill>
              <a:latin typeface="Source Sans Pro Light"/>
              <a:ea typeface="Source Sans Pro Light"/>
              <a:cs typeface="Source Sans Pro Light"/>
              <a:sym typeface="Source Sans Pro Light"/>
            </a:endParaRPr>
          </a:p>
          <a:p>
            <a:pPr indent="-349250" lvl="0" marL="457200" rtl="0" algn="l">
              <a:spcBef>
                <a:spcPts val="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Usare Interfaces</a:t>
            </a:r>
            <a:endParaRPr sz="1900">
              <a:solidFill>
                <a:srgbClr val="666666"/>
              </a:solidFill>
              <a:latin typeface="Source Sans Pro Light"/>
              <a:ea typeface="Source Sans Pro Light"/>
              <a:cs typeface="Source Sans Pro Light"/>
              <a:sym typeface="Source Sans Pro Light"/>
            </a:endParaRPr>
          </a:p>
          <a:p>
            <a:pPr indent="-349250" lvl="0" marL="457200" rtl="0" algn="l">
              <a:spcBef>
                <a:spcPts val="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Usare </a:t>
            </a:r>
            <a:r>
              <a:rPr i="1" lang="it" sz="1900">
                <a:solidFill>
                  <a:srgbClr val="666666"/>
                </a:solidFill>
                <a:latin typeface="Source Sans Pro Light"/>
                <a:ea typeface="Source Sans Pro Light"/>
                <a:cs typeface="Source Sans Pro Light"/>
                <a:sym typeface="Source Sans Pro Light"/>
              </a:rPr>
              <a:t>consistent naming</a:t>
            </a:r>
            <a:r>
              <a:rPr lang="it" sz="1900">
                <a:solidFill>
                  <a:srgbClr val="666666"/>
                </a:solidFill>
                <a:latin typeface="Source Sans Pro Light"/>
                <a:ea typeface="Source Sans Pro Light"/>
                <a:cs typeface="Source Sans Pro Light"/>
                <a:sym typeface="Source Sans Pro Light"/>
              </a:rPr>
              <a:t> nello schema</a:t>
            </a:r>
            <a:endParaRPr sz="1900">
              <a:solidFill>
                <a:srgbClr val="666666"/>
              </a:solidFill>
              <a:latin typeface="Source Sans Pro Light"/>
              <a:ea typeface="Source Sans Pro Light"/>
              <a:cs typeface="Source Sans Pro Light"/>
              <a:sym typeface="Source Sans Pro Light"/>
            </a:endParaRPr>
          </a:p>
        </p:txBody>
      </p:sp>
      <p:sp>
        <p:nvSpPr>
          <p:cNvPr id="862" name="Google Shape;862;p93"/>
          <p:cNvSpPr txBox="1"/>
          <p:nvPr>
            <p:ph type="ctrTitle"/>
          </p:nvPr>
        </p:nvSpPr>
        <p:spPr>
          <a:xfrm>
            <a:off x="974550" y="1092175"/>
            <a:ext cx="71949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Best Practices per lo Schema Design</a:t>
            </a:r>
            <a:endParaRPr sz="3400">
              <a:solidFill>
                <a:srgbClr val="666666"/>
              </a:solidFill>
              <a:latin typeface="Source Sans Pro Light"/>
              <a:ea typeface="Source Sans Pro Light"/>
              <a:cs typeface="Source Sans Pro Light"/>
              <a:sym typeface="Source Sans Pro Light"/>
            </a:endParaRPr>
          </a:p>
        </p:txBody>
      </p:sp>
      <p:grpSp>
        <p:nvGrpSpPr>
          <p:cNvPr id="863" name="Google Shape;863;p93"/>
          <p:cNvGrpSpPr/>
          <p:nvPr/>
        </p:nvGrpSpPr>
        <p:grpSpPr>
          <a:xfrm>
            <a:off x="348875" y="210491"/>
            <a:ext cx="8620650" cy="4722522"/>
            <a:chOff x="311700" y="199653"/>
            <a:chExt cx="8620650" cy="4722522"/>
          </a:xfrm>
        </p:grpSpPr>
        <p:pic>
          <p:nvPicPr>
            <p:cNvPr id="864" name="Google Shape;864;p93"/>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865" name="Google Shape;865;p93"/>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866" name="Google Shape;866;p93"/>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867" name="Google Shape;867;p93"/>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
                                            <p:txEl>
                                              <p:pRg end="0" st="0"/>
                                            </p:txEl>
                                          </p:spTgt>
                                        </p:tgtEl>
                                        <p:attrNameLst>
                                          <p:attrName>style.visibility</p:attrName>
                                        </p:attrNameLst>
                                      </p:cBhvr>
                                      <p:to>
                                        <p:strVal val="visible"/>
                                      </p:to>
                                    </p:set>
                                    <p:animEffect filter="fade" transition="in">
                                      <p:cBhvr>
                                        <p:cTn dur="300"/>
                                        <p:tgtEl>
                                          <p:spTgt spid="8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
                                            <p:txEl>
                                              <p:pRg end="1" st="1"/>
                                            </p:txEl>
                                          </p:spTgt>
                                        </p:tgtEl>
                                        <p:attrNameLst>
                                          <p:attrName>style.visibility</p:attrName>
                                        </p:attrNameLst>
                                      </p:cBhvr>
                                      <p:to>
                                        <p:strVal val="visible"/>
                                      </p:to>
                                    </p:set>
                                    <p:animEffect filter="fade" transition="in">
                                      <p:cBhvr>
                                        <p:cTn dur="300"/>
                                        <p:tgtEl>
                                          <p:spTgt spid="8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
                                            <p:txEl>
                                              <p:pRg end="2" st="2"/>
                                            </p:txEl>
                                          </p:spTgt>
                                        </p:tgtEl>
                                        <p:attrNameLst>
                                          <p:attrName>style.visibility</p:attrName>
                                        </p:attrNameLst>
                                      </p:cBhvr>
                                      <p:to>
                                        <p:strVal val="visible"/>
                                      </p:to>
                                    </p:set>
                                    <p:animEffect filter="fade" transition="in">
                                      <p:cBhvr>
                                        <p:cTn dur="300"/>
                                        <p:tgtEl>
                                          <p:spTgt spid="8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
                                            <p:txEl>
                                              <p:pRg end="3" st="3"/>
                                            </p:txEl>
                                          </p:spTgt>
                                        </p:tgtEl>
                                        <p:attrNameLst>
                                          <p:attrName>style.visibility</p:attrName>
                                        </p:attrNameLst>
                                      </p:cBhvr>
                                      <p:to>
                                        <p:strVal val="visible"/>
                                      </p:to>
                                    </p:set>
                                    <p:animEffect filter="fade" transition="in">
                                      <p:cBhvr>
                                        <p:cTn dur="300"/>
                                        <p:tgtEl>
                                          <p:spTgt spid="8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
                                            <p:txEl>
                                              <p:pRg end="4" st="4"/>
                                            </p:txEl>
                                          </p:spTgt>
                                        </p:tgtEl>
                                        <p:attrNameLst>
                                          <p:attrName>style.visibility</p:attrName>
                                        </p:attrNameLst>
                                      </p:cBhvr>
                                      <p:to>
                                        <p:strVal val="visible"/>
                                      </p:to>
                                    </p:set>
                                    <p:animEffect filter="fade" transition="in">
                                      <p:cBhvr>
                                        <p:cTn dur="300"/>
                                        <p:tgtEl>
                                          <p:spTgt spid="86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
                                            <p:txEl>
                                              <p:pRg end="5" st="5"/>
                                            </p:txEl>
                                          </p:spTgt>
                                        </p:tgtEl>
                                        <p:attrNameLst>
                                          <p:attrName>style.visibility</p:attrName>
                                        </p:attrNameLst>
                                      </p:cBhvr>
                                      <p:to>
                                        <p:strVal val="visible"/>
                                      </p:to>
                                    </p:set>
                                    <p:animEffect filter="fade" transition="in">
                                      <p:cBhvr>
                                        <p:cTn dur="300"/>
                                        <p:tgtEl>
                                          <p:spTgt spid="86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94"/>
          <p:cNvSpPr txBox="1"/>
          <p:nvPr>
            <p:ph idx="1" type="subTitle"/>
          </p:nvPr>
        </p:nvSpPr>
        <p:spPr>
          <a:xfrm>
            <a:off x="348875" y="2175750"/>
            <a:ext cx="2136600" cy="1564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Operation</a:t>
            </a:r>
            <a:endParaRPr sz="1900">
              <a:solidFill>
                <a:srgbClr val="666666"/>
              </a:solidFill>
              <a:latin typeface="Source Sans Pro Light"/>
              <a:ea typeface="Source Sans Pro Light"/>
              <a:cs typeface="Source Sans Pro Light"/>
              <a:sym typeface="Source Sans Pro Light"/>
            </a:endParaRPr>
          </a:p>
          <a:p>
            <a:pPr indent="-349250" lvl="0" marL="457200" rtl="0" algn="l">
              <a:spcBef>
                <a:spcPts val="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Selection Set</a:t>
            </a:r>
            <a:endParaRPr sz="1900">
              <a:solidFill>
                <a:srgbClr val="666666"/>
              </a:solidFill>
              <a:latin typeface="Source Sans Pro Light"/>
              <a:ea typeface="Source Sans Pro Light"/>
              <a:cs typeface="Source Sans Pro Light"/>
              <a:sym typeface="Source Sans Pro Light"/>
            </a:endParaRPr>
          </a:p>
          <a:p>
            <a:pPr indent="-349250" lvl="0" marL="457200" rtl="0" algn="l">
              <a:spcBef>
                <a:spcPts val="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Fields</a:t>
            </a:r>
            <a:endParaRPr sz="1900">
              <a:solidFill>
                <a:srgbClr val="666666"/>
              </a:solidFill>
              <a:latin typeface="Source Sans Pro Light"/>
              <a:ea typeface="Source Sans Pro Light"/>
              <a:cs typeface="Source Sans Pro Light"/>
              <a:sym typeface="Source Sans Pro Light"/>
            </a:endParaRPr>
          </a:p>
          <a:p>
            <a:pPr indent="-349250" lvl="0" marL="457200" rtl="0" algn="l">
              <a:spcBef>
                <a:spcPts val="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Arguments</a:t>
            </a:r>
            <a:endParaRPr i="1" sz="1100">
              <a:solidFill>
                <a:srgbClr val="666666"/>
              </a:solidFill>
              <a:latin typeface="Source Sans Pro Light"/>
              <a:ea typeface="Source Sans Pro Light"/>
              <a:cs typeface="Source Sans Pro Light"/>
              <a:sym typeface="Source Sans Pro Light"/>
            </a:endParaRPr>
          </a:p>
        </p:txBody>
      </p:sp>
      <p:pic>
        <p:nvPicPr>
          <p:cNvPr id="873" name="Google Shape;873;p94"/>
          <p:cNvPicPr preferRelativeResize="0"/>
          <p:nvPr/>
        </p:nvPicPr>
        <p:blipFill>
          <a:blip r:embed="rId3">
            <a:alphaModFix/>
          </a:blip>
          <a:stretch>
            <a:fillRect/>
          </a:stretch>
        </p:blipFill>
        <p:spPr>
          <a:xfrm>
            <a:off x="4913098" y="856950"/>
            <a:ext cx="3958361" cy="3508925"/>
          </a:xfrm>
          <a:prstGeom prst="rect">
            <a:avLst/>
          </a:prstGeom>
          <a:noFill/>
          <a:ln>
            <a:noFill/>
          </a:ln>
        </p:spPr>
      </p:pic>
      <p:sp>
        <p:nvSpPr>
          <p:cNvPr id="874" name="Google Shape;874;p94"/>
          <p:cNvSpPr txBox="1"/>
          <p:nvPr>
            <p:ph idx="1" type="subTitle"/>
          </p:nvPr>
        </p:nvSpPr>
        <p:spPr>
          <a:xfrm>
            <a:off x="2392700" y="2082900"/>
            <a:ext cx="2930400" cy="1750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Variables</a:t>
            </a:r>
            <a:endParaRPr sz="1800">
              <a:solidFill>
                <a:srgbClr val="666666"/>
              </a:solidFill>
              <a:latin typeface="Source Sans Pro Light"/>
              <a:ea typeface="Source Sans Pro Light"/>
              <a:cs typeface="Source Sans Pro Light"/>
              <a:sym typeface="Source Sans Pro Light"/>
            </a:endParaRPr>
          </a:p>
          <a:p>
            <a:pPr indent="-342900" lvl="0" marL="457200" rtl="0" algn="l">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Aliases</a:t>
            </a:r>
            <a:endParaRPr sz="1800">
              <a:solidFill>
                <a:srgbClr val="666666"/>
              </a:solidFill>
              <a:latin typeface="Source Sans Pro Light"/>
              <a:ea typeface="Source Sans Pro Light"/>
              <a:cs typeface="Source Sans Pro Light"/>
              <a:sym typeface="Source Sans Pro Light"/>
            </a:endParaRPr>
          </a:p>
          <a:p>
            <a:pPr indent="-342900" lvl="0" marL="457200" rtl="0" algn="l">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Fragments</a:t>
            </a:r>
            <a:endParaRPr sz="1800">
              <a:solidFill>
                <a:srgbClr val="666666"/>
              </a:solidFill>
              <a:latin typeface="Source Sans Pro Light"/>
              <a:ea typeface="Source Sans Pro Light"/>
              <a:cs typeface="Source Sans Pro Light"/>
              <a:sym typeface="Source Sans Pro Light"/>
            </a:endParaRPr>
          </a:p>
          <a:p>
            <a:pPr indent="-342900" lvl="0" marL="457200" rtl="0" algn="l">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Directives</a:t>
            </a:r>
            <a:endParaRPr sz="1800">
              <a:solidFill>
                <a:srgbClr val="666666"/>
              </a:solidFill>
              <a:latin typeface="Source Sans Pro Light"/>
              <a:ea typeface="Source Sans Pro Light"/>
              <a:cs typeface="Source Sans Pro Light"/>
              <a:sym typeface="Source Sans Pro Light"/>
            </a:endParaRPr>
          </a:p>
          <a:p>
            <a:pPr indent="-342900" lvl="0" marL="457200" rtl="0" algn="l">
              <a:spcBef>
                <a:spcPts val="0"/>
              </a:spcBef>
              <a:spcAft>
                <a:spcPts val="0"/>
              </a:spcAft>
              <a:buClr>
                <a:srgbClr val="666666"/>
              </a:buClr>
              <a:buSzPts val="1800"/>
              <a:buFont typeface="Source Sans Pro Light"/>
              <a:buChar char="●"/>
            </a:pPr>
            <a:r>
              <a:rPr lang="it" sz="1800">
                <a:solidFill>
                  <a:srgbClr val="666666"/>
                </a:solidFill>
                <a:latin typeface="Source Sans Pro Light"/>
                <a:ea typeface="Source Sans Pro Light"/>
                <a:cs typeface="Source Sans Pro Light"/>
                <a:sym typeface="Source Sans Pro Light"/>
              </a:rPr>
              <a:t>Introspection Queries</a:t>
            </a:r>
            <a:endParaRPr sz="1800">
              <a:solidFill>
                <a:srgbClr val="666666"/>
              </a:solidFill>
              <a:latin typeface="Source Sans Pro Light"/>
              <a:ea typeface="Source Sans Pro Light"/>
              <a:cs typeface="Source Sans Pro Light"/>
              <a:sym typeface="Source Sans Pro Light"/>
            </a:endParaRPr>
          </a:p>
        </p:txBody>
      </p:sp>
      <p:sp>
        <p:nvSpPr>
          <p:cNvPr id="875" name="Google Shape;875;p94"/>
          <p:cNvSpPr txBox="1"/>
          <p:nvPr>
            <p:ph type="ctrTitle"/>
          </p:nvPr>
        </p:nvSpPr>
        <p:spPr>
          <a:xfrm>
            <a:off x="348875" y="933141"/>
            <a:ext cx="4267500" cy="9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Document</a:t>
            </a:r>
            <a:br>
              <a:rPr lang="it" sz="3200">
                <a:solidFill>
                  <a:srgbClr val="666666"/>
                </a:solidFill>
                <a:latin typeface="Source Sans Pro Light"/>
                <a:ea typeface="Source Sans Pro Light"/>
                <a:cs typeface="Source Sans Pro Light"/>
                <a:sym typeface="Source Sans Pro Light"/>
              </a:rPr>
            </a:br>
            <a:r>
              <a:rPr lang="it" sz="1300">
                <a:solidFill>
                  <a:srgbClr val="666666"/>
                </a:solidFill>
                <a:latin typeface="Source Sans Pro Light"/>
                <a:ea typeface="Source Sans Pro Light"/>
                <a:cs typeface="Source Sans Pro Light"/>
                <a:sym typeface="Source Sans Pro Light"/>
              </a:rPr>
              <a:t>Una stringa scritta in </a:t>
            </a:r>
            <a:r>
              <a:rPr i="1" lang="it" sz="1300">
                <a:solidFill>
                  <a:srgbClr val="666666"/>
                </a:solidFill>
                <a:latin typeface="Source Sans Pro Light"/>
                <a:ea typeface="Source Sans Pro Light"/>
                <a:cs typeface="Source Sans Pro Light"/>
                <a:sym typeface="Source Sans Pro Light"/>
              </a:rPr>
              <a:t>GraphQL language</a:t>
            </a:r>
            <a:r>
              <a:rPr lang="it" sz="1300">
                <a:solidFill>
                  <a:srgbClr val="666666"/>
                </a:solidFill>
                <a:latin typeface="Source Sans Pro Light"/>
                <a:ea typeface="Source Sans Pro Light"/>
                <a:cs typeface="Source Sans Pro Light"/>
                <a:sym typeface="Source Sans Pro Light"/>
              </a:rPr>
              <a:t> che definisce una o più operazioni (o fragments).</a:t>
            </a:r>
            <a:endParaRPr sz="1300">
              <a:solidFill>
                <a:srgbClr val="666666"/>
              </a:solidFill>
              <a:latin typeface="Source Sans Pro Light"/>
              <a:ea typeface="Source Sans Pro Light"/>
              <a:cs typeface="Source Sans Pro Light"/>
              <a:sym typeface="Source Sans Pro Light"/>
            </a:endParaRPr>
          </a:p>
          <a:p>
            <a:pPr indent="0" lvl="0" marL="0" rtl="0" algn="l">
              <a:spcBef>
                <a:spcPts val="1000"/>
              </a:spcBef>
              <a:spcAft>
                <a:spcPts val="0"/>
              </a:spcAft>
              <a:buNone/>
            </a:pPr>
            <a:r>
              <a:t/>
            </a:r>
            <a:endParaRPr sz="1000">
              <a:solidFill>
                <a:srgbClr val="666666"/>
              </a:solidFill>
              <a:latin typeface="Quicksand"/>
              <a:ea typeface="Quicksand"/>
              <a:cs typeface="Quicksand"/>
              <a:sym typeface="Quicksand"/>
            </a:endParaRPr>
          </a:p>
          <a:p>
            <a:pPr indent="0" lvl="0" marL="0" rtl="0" algn="l">
              <a:spcBef>
                <a:spcPts val="0"/>
              </a:spcBef>
              <a:spcAft>
                <a:spcPts val="0"/>
              </a:spcAft>
              <a:buNone/>
            </a:pPr>
            <a:r>
              <a:rPr lang="it" sz="1000">
                <a:solidFill>
                  <a:srgbClr val="666666"/>
                </a:solidFill>
                <a:latin typeface="Quicksand"/>
                <a:ea typeface="Quicksand"/>
                <a:cs typeface="Quicksand"/>
                <a:sym typeface="Quicksand"/>
              </a:rPr>
              <a:t>  </a:t>
            </a:r>
            <a:endParaRPr sz="1800">
              <a:solidFill>
                <a:srgbClr val="666666"/>
              </a:solidFill>
              <a:latin typeface="Quicksand"/>
              <a:ea typeface="Quicksand"/>
              <a:cs typeface="Quicksand"/>
              <a:sym typeface="Quicksand"/>
            </a:endParaRPr>
          </a:p>
        </p:txBody>
      </p:sp>
      <p:grpSp>
        <p:nvGrpSpPr>
          <p:cNvPr id="876" name="Google Shape;876;p94"/>
          <p:cNvGrpSpPr/>
          <p:nvPr/>
        </p:nvGrpSpPr>
        <p:grpSpPr>
          <a:xfrm>
            <a:off x="348875" y="210491"/>
            <a:ext cx="8620650" cy="4722522"/>
            <a:chOff x="311700" y="199653"/>
            <a:chExt cx="8620650" cy="4722522"/>
          </a:xfrm>
        </p:grpSpPr>
        <p:pic>
          <p:nvPicPr>
            <p:cNvPr id="877" name="Google Shape;877;p94"/>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878" name="Google Shape;878;p94"/>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879" name="Google Shape;879;p94"/>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880" name="Google Shape;880;p94"/>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95"/>
          <p:cNvSpPr txBox="1"/>
          <p:nvPr>
            <p:ph type="ctrTitle"/>
          </p:nvPr>
        </p:nvSpPr>
        <p:spPr>
          <a:xfrm>
            <a:off x="974538" y="623775"/>
            <a:ext cx="71949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Document</a:t>
            </a:r>
            <a:endParaRPr sz="3400">
              <a:solidFill>
                <a:srgbClr val="666666"/>
              </a:solidFill>
              <a:latin typeface="Source Sans Pro Light"/>
              <a:ea typeface="Source Sans Pro Light"/>
              <a:cs typeface="Source Sans Pro Light"/>
              <a:sym typeface="Source Sans Pro Light"/>
            </a:endParaRPr>
          </a:p>
        </p:txBody>
      </p:sp>
      <p:pic>
        <p:nvPicPr>
          <p:cNvPr id="886" name="Google Shape;886;p95"/>
          <p:cNvPicPr preferRelativeResize="0"/>
          <p:nvPr/>
        </p:nvPicPr>
        <p:blipFill>
          <a:blip r:embed="rId3">
            <a:alphaModFix/>
          </a:blip>
          <a:stretch>
            <a:fillRect/>
          </a:stretch>
        </p:blipFill>
        <p:spPr>
          <a:xfrm>
            <a:off x="1747275" y="1318575"/>
            <a:ext cx="5649450" cy="3145301"/>
          </a:xfrm>
          <a:prstGeom prst="rect">
            <a:avLst/>
          </a:prstGeom>
          <a:noFill/>
          <a:ln>
            <a:noFill/>
          </a:ln>
        </p:spPr>
      </p:pic>
      <p:grpSp>
        <p:nvGrpSpPr>
          <p:cNvPr id="887" name="Google Shape;887;p95"/>
          <p:cNvGrpSpPr/>
          <p:nvPr/>
        </p:nvGrpSpPr>
        <p:grpSpPr>
          <a:xfrm>
            <a:off x="348875" y="210491"/>
            <a:ext cx="8620650" cy="4722522"/>
            <a:chOff x="311700" y="199653"/>
            <a:chExt cx="8620650" cy="4722522"/>
          </a:xfrm>
        </p:grpSpPr>
        <p:pic>
          <p:nvPicPr>
            <p:cNvPr id="888" name="Google Shape;888;p95"/>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889" name="Google Shape;889;p95"/>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890" name="Google Shape;890;p95"/>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891" name="Google Shape;891;p95"/>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96"/>
          <p:cNvSpPr txBox="1"/>
          <p:nvPr>
            <p:ph type="ctrTitle"/>
          </p:nvPr>
        </p:nvSpPr>
        <p:spPr>
          <a:xfrm>
            <a:off x="419625" y="711175"/>
            <a:ext cx="8155800" cy="66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Document</a:t>
            </a:r>
            <a:endParaRPr sz="3400">
              <a:solidFill>
                <a:srgbClr val="666666"/>
              </a:solidFill>
              <a:latin typeface="Source Sans Pro Light"/>
              <a:ea typeface="Source Sans Pro Light"/>
              <a:cs typeface="Source Sans Pro Light"/>
              <a:sym typeface="Source Sans Pro Light"/>
            </a:endParaRPr>
          </a:p>
        </p:txBody>
      </p:sp>
      <p:pic>
        <p:nvPicPr>
          <p:cNvPr id="897" name="Google Shape;897;p96"/>
          <p:cNvPicPr preferRelativeResize="0"/>
          <p:nvPr/>
        </p:nvPicPr>
        <p:blipFill>
          <a:blip r:embed="rId3">
            <a:alphaModFix/>
          </a:blip>
          <a:stretch>
            <a:fillRect/>
          </a:stretch>
        </p:blipFill>
        <p:spPr>
          <a:xfrm>
            <a:off x="1828075" y="1600975"/>
            <a:ext cx="5487825" cy="2798775"/>
          </a:xfrm>
          <a:prstGeom prst="rect">
            <a:avLst/>
          </a:prstGeom>
          <a:noFill/>
          <a:ln>
            <a:noFill/>
          </a:ln>
        </p:spPr>
      </p:pic>
      <p:grpSp>
        <p:nvGrpSpPr>
          <p:cNvPr id="898" name="Google Shape;898;p96"/>
          <p:cNvGrpSpPr/>
          <p:nvPr/>
        </p:nvGrpSpPr>
        <p:grpSpPr>
          <a:xfrm>
            <a:off x="348875" y="210491"/>
            <a:ext cx="8620650" cy="4722522"/>
            <a:chOff x="311700" y="199653"/>
            <a:chExt cx="8620650" cy="4722522"/>
          </a:xfrm>
        </p:grpSpPr>
        <p:pic>
          <p:nvPicPr>
            <p:cNvPr id="899" name="Google Shape;899;p96"/>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900" name="Google Shape;900;p96"/>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901" name="Google Shape;901;p96"/>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902" name="Google Shape;902;p96"/>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97"/>
          <p:cNvSpPr txBox="1"/>
          <p:nvPr>
            <p:ph type="ctrTitle"/>
          </p:nvPr>
        </p:nvSpPr>
        <p:spPr>
          <a:xfrm>
            <a:off x="419625" y="711175"/>
            <a:ext cx="8155800" cy="66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Document</a:t>
            </a:r>
            <a:endParaRPr sz="3400">
              <a:solidFill>
                <a:srgbClr val="666666"/>
              </a:solidFill>
              <a:latin typeface="Source Sans Pro Light"/>
              <a:ea typeface="Source Sans Pro Light"/>
              <a:cs typeface="Source Sans Pro Light"/>
              <a:sym typeface="Source Sans Pro Light"/>
            </a:endParaRPr>
          </a:p>
        </p:txBody>
      </p:sp>
      <p:pic>
        <p:nvPicPr>
          <p:cNvPr id="908" name="Google Shape;908;p97"/>
          <p:cNvPicPr preferRelativeResize="0"/>
          <p:nvPr/>
        </p:nvPicPr>
        <p:blipFill>
          <a:blip r:embed="rId3">
            <a:alphaModFix/>
          </a:blip>
          <a:stretch>
            <a:fillRect/>
          </a:stretch>
        </p:blipFill>
        <p:spPr>
          <a:xfrm>
            <a:off x="1163775" y="1684988"/>
            <a:ext cx="6667500" cy="2466975"/>
          </a:xfrm>
          <a:prstGeom prst="rect">
            <a:avLst/>
          </a:prstGeom>
          <a:noFill/>
          <a:ln>
            <a:noFill/>
          </a:ln>
        </p:spPr>
      </p:pic>
      <p:grpSp>
        <p:nvGrpSpPr>
          <p:cNvPr id="909" name="Google Shape;909;p97"/>
          <p:cNvGrpSpPr/>
          <p:nvPr/>
        </p:nvGrpSpPr>
        <p:grpSpPr>
          <a:xfrm>
            <a:off x="348875" y="210491"/>
            <a:ext cx="8620650" cy="4722522"/>
            <a:chOff x="311700" y="199653"/>
            <a:chExt cx="8620650" cy="4722522"/>
          </a:xfrm>
        </p:grpSpPr>
        <p:pic>
          <p:nvPicPr>
            <p:cNvPr id="910" name="Google Shape;910;p97"/>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911" name="Google Shape;911;p97"/>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912" name="Google Shape;912;p97"/>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913" name="Google Shape;913;p97"/>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8"/>
          <p:cNvSpPr txBox="1"/>
          <p:nvPr>
            <p:ph type="ctrTitle"/>
          </p:nvPr>
        </p:nvSpPr>
        <p:spPr>
          <a:xfrm>
            <a:off x="419625" y="711175"/>
            <a:ext cx="8155800" cy="66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Document</a:t>
            </a:r>
            <a:endParaRPr sz="3400">
              <a:solidFill>
                <a:srgbClr val="666666"/>
              </a:solidFill>
              <a:latin typeface="Source Sans Pro Light"/>
              <a:ea typeface="Source Sans Pro Light"/>
              <a:cs typeface="Source Sans Pro Light"/>
              <a:sym typeface="Source Sans Pro Light"/>
            </a:endParaRPr>
          </a:p>
        </p:txBody>
      </p:sp>
      <p:pic>
        <p:nvPicPr>
          <p:cNvPr id="919" name="Google Shape;919;p98"/>
          <p:cNvPicPr preferRelativeResize="0"/>
          <p:nvPr/>
        </p:nvPicPr>
        <p:blipFill>
          <a:blip r:embed="rId3">
            <a:alphaModFix/>
          </a:blip>
          <a:stretch>
            <a:fillRect/>
          </a:stretch>
        </p:blipFill>
        <p:spPr>
          <a:xfrm>
            <a:off x="2195402" y="1448575"/>
            <a:ext cx="4753200" cy="2899450"/>
          </a:xfrm>
          <a:prstGeom prst="rect">
            <a:avLst/>
          </a:prstGeom>
          <a:noFill/>
          <a:ln>
            <a:noFill/>
          </a:ln>
        </p:spPr>
      </p:pic>
      <p:grpSp>
        <p:nvGrpSpPr>
          <p:cNvPr id="920" name="Google Shape;920;p98"/>
          <p:cNvGrpSpPr/>
          <p:nvPr/>
        </p:nvGrpSpPr>
        <p:grpSpPr>
          <a:xfrm>
            <a:off x="348875" y="210491"/>
            <a:ext cx="8620650" cy="4722522"/>
            <a:chOff x="311700" y="199653"/>
            <a:chExt cx="8620650" cy="4722522"/>
          </a:xfrm>
        </p:grpSpPr>
        <p:pic>
          <p:nvPicPr>
            <p:cNvPr id="921" name="Google Shape;921;p98"/>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922" name="Google Shape;922;p98"/>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923" name="Google Shape;923;p98"/>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924" name="Google Shape;924;p98"/>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99"/>
          <p:cNvSpPr txBox="1"/>
          <p:nvPr>
            <p:ph type="ctrTitle"/>
          </p:nvPr>
        </p:nvSpPr>
        <p:spPr>
          <a:xfrm>
            <a:off x="419625" y="711175"/>
            <a:ext cx="8155800" cy="66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Document</a:t>
            </a:r>
            <a:endParaRPr sz="3400">
              <a:solidFill>
                <a:srgbClr val="666666"/>
              </a:solidFill>
              <a:latin typeface="Source Sans Pro Light"/>
              <a:ea typeface="Source Sans Pro Light"/>
              <a:cs typeface="Source Sans Pro Light"/>
              <a:sym typeface="Source Sans Pro Light"/>
            </a:endParaRPr>
          </a:p>
        </p:txBody>
      </p:sp>
      <p:pic>
        <p:nvPicPr>
          <p:cNvPr id="930" name="Google Shape;930;p99"/>
          <p:cNvPicPr preferRelativeResize="0"/>
          <p:nvPr/>
        </p:nvPicPr>
        <p:blipFill>
          <a:blip r:embed="rId3">
            <a:alphaModFix/>
          </a:blip>
          <a:stretch>
            <a:fillRect/>
          </a:stretch>
        </p:blipFill>
        <p:spPr>
          <a:xfrm>
            <a:off x="1922624" y="1503500"/>
            <a:ext cx="5298752" cy="2929426"/>
          </a:xfrm>
          <a:prstGeom prst="rect">
            <a:avLst/>
          </a:prstGeom>
          <a:noFill/>
          <a:ln>
            <a:noFill/>
          </a:ln>
        </p:spPr>
      </p:pic>
      <p:grpSp>
        <p:nvGrpSpPr>
          <p:cNvPr id="931" name="Google Shape;931;p99"/>
          <p:cNvGrpSpPr/>
          <p:nvPr/>
        </p:nvGrpSpPr>
        <p:grpSpPr>
          <a:xfrm>
            <a:off x="348875" y="210491"/>
            <a:ext cx="8620650" cy="4722522"/>
            <a:chOff x="311700" y="199653"/>
            <a:chExt cx="8620650" cy="4722522"/>
          </a:xfrm>
        </p:grpSpPr>
        <p:pic>
          <p:nvPicPr>
            <p:cNvPr id="932" name="Google Shape;932;p99"/>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933" name="Google Shape;933;p99"/>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934" name="Google Shape;934;p99"/>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935" name="Google Shape;935;p99"/>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grpSp>
        <p:nvGrpSpPr>
          <p:cNvPr id="188" name="Google Shape;188;p37"/>
          <p:cNvGrpSpPr/>
          <p:nvPr/>
        </p:nvGrpSpPr>
        <p:grpSpPr>
          <a:xfrm>
            <a:off x="311700" y="199653"/>
            <a:ext cx="8620650" cy="4722522"/>
            <a:chOff x="311700" y="199653"/>
            <a:chExt cx="8620650" cy="4722522"/>
          </a:xfrm>
        </p:grpSpPr>
        <p:pic>
          <p:nvPicPr>
            <p:cNvPr id="189" name="Google Shape;189;p37"/>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190" name="Google Shape;190;p37"/>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191" name="Google Shape;191;p37"/>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192" name="Google Shape;192;p37"/>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
        <p:nvSpPr>
          <p:cNvPr id="193" name="Google Shape;193;p37"/>
          <p:cNvSpPr txBox="1"/>
          <p:nvPr>
            <p:ph idx="1" type="subTitle"/>
          </p:nvPr>
        </p:nvSpPr>
        <p:spPr>
          <a:xfrm>
            <a:off x="1862700" y="515720"/>
            <a:ext cx="5418600" cy="47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4000">
                <a:solidFill>
                  <a:srgbClr val="666666"/>
                </a:solidFill>
                <a:latin typeface="Source Sans Pro Light"/>
                <a:ea typeface="Source Sans Pro Light"/>
                <a:cs typeface="Source Sans Pro Light"/>
                <a:sym typeface="Source Sans Pro Light"/>
              </a:rPr>
              <a:t>Software Factory</a:t>
            </a:r>
            <a:endParaRPr sz="4000">
              <a:solidFill>
                <a:srgbClr val="222222"/>
              </a:solidFill>
              <a:highlight>
                <a:srgbClr val="FFFFFF"/>
              </a:highlight>
              <a:latin typeface="Source Sans Pro Light"/>
              <a:ea typeface="Source Sans Pro Light"/>
              <a:cs typeface="Source Sans Pro Light"/>
              <a:sym typeface="Source Sans Pro Light"/>
            </a:endParaRPr>
          </a:p>
        </p:txBody>
      </p:sp>
      <p:pic>
        <p:nvPicPr>
          <p:cNvPr id="194" name="Google Shape;194;p37"/>
          <p:cNvPicPr preferRelativeResize="0"/>
          <p:nvPr/>
        </p:nvPicPr>
        <p:blipFill>
          <a:blip r:embed="rId6">
            <a:alphaModFix/>
          </a:blip>
          <a:stretch>
            <a:fillRect/>
          </a:stretch>
        </p:blipFill>
        <p:spPr>
          <a:xfrm>
            <a:off x="848447" y="1554713"/>
            <a:ext cx="2628078" cy="2880003"/>
          </a:xfrm>
          <a:prstGeom prst="rect">
            <a:avLst/>
          </a:prstGeom>
          <a:noFill/>
          <a:ln>
            <a:noFill/>
          </a:ln>
        </p:spPr>
      </p:pic>
      <p:sp>
        <p:nvSpPr>
          <p:cNvPr id="195" name="Google Shape;195;p37"/>
          <p:cNvSpPr txBox="1"/>
          <p:nvPr/>
        </p:nvSpPr>
        <p:spPr>
          <a:xfrm>
            <a:off x="4326150" y="1603179"/>
            <a:ext cx="4606200" cy="27831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666666"/>
              </a:buClr>
              <a:buSzPts val="2400"/>
              <a:buFont typeface="Source Sans Pro Light"/>
              <a:buChar char="●"/>
            </a:pPr>
            <a:r>
              <a:rPr lang="it" sz="2400">
                <a:solidFill>
                  <a:srgbClr val="666666"/>
                </a:solidFill>
                <a:latin typeface="Source Sans Pro Light"/>
                <a:ea typeface="Source Sans Pro Light"/>
                <a:cs typeface="Source Sans Pro Light"/>
                <a:sym typeface="Source Sans Pro Light"/>
              </a:rPr>
              <a:t>Project Management</a:t>
            </a:r>
            <a:endParaRPr sz="2400">
              <a:solidFill>
                <a:srgbClr val="666666"/>
              </a:solidFill>
              <a:latin typeface="Source Sans Pro Light"/>
              <a:ea typeface="Source Sans Pro Light"/>
              <a:cs typeface="Source Sans Pro Light"/>
              <a:sym typeface="Source Sans Pro Light"/>
            </a:endParaRPr>
          </a:p>
          <a:p>
            <a:pPr indent="-381000" lvl="0" marL="457200" rtl="0" algn="l">
              <a:lnSpc>
                <a:spcPct val="115000"/>
              </a:lnSpc>
              <a:spcBef>
                <a:spcPts val="0"/>
              </a:spcBef>
              <a:spcAft>
                <a:spcPts val="0"/>
              </a:spcAft>
              <a:buClr>
                <a:srgbClr val="666666"/>
              </a:buClr>
              <a:buSzPts val="2400"/>
              <a:buFont typeface="Source Sans Pro Light"/>
              <a:buChar char="●"/>
            </a:pPr>
            <a:r>
              <a:rPr lang="it" sz="2400">
                <a:solidFill>
                  <a:srgbClr val="666666"/>
                </a:solidFill>
                <a:latin typeface="Source Sans Pro Light"/>
                <a:ea typeface="Source Sans Pro Light"/>
                <a:cs typeface="Source Sans Pro Light"/>
                <a:sym typeface="Source Sans Pro Light"/>
              </a:rPr>
              <a:t>Architecture Design</a:t>
            </a:r>
            <a:endParaRPr sz="2400">
              <a:solidFill>
                <a:srgbClr val="666666"/>
              </a:solidFill>
              <a:latin typeface="Source Sans Pro Light"/>
              <a:ea typeface="Source Sans Pro Light"/>
              <a:cs typeface="Source Sans Pro Light"/>
              <a:sym typeface="Source Sans Pro Light"/>
            </a:endParaRPr>
          </a:p>
          <a:p>
            <a:pPr indent="-381000" lvl="0" marL="457200" rtl="0" algn="l">
              <a:lnSpc>
                <a:spcPct val="115000"/>
              </a:lnSpc>
              <a:spcBef>
                <a:spcPts val="0"/>
              </a:spcBef>
              <a:spcAft>
                <a:spcPts val="0"/>
              </a:spcAft>
              <a:buClr>
                <a:srgbClr val="666666"/>
              </a:buClr>
              <a:buSzPts val="2400"/>
              <a:buFont typeface="Source Sans Pro Light"/>
              <a:buChar char="●"/>
            </a:pPr>
            <a:r>
              <a:rPr lang="it" sz="2400">
                <a:solidFill>
                  <a:srgbClr val="666666"/>
                </a:solidFill>
                <a:latin typeface="Source Sans Pro Light"/>
                <a:ea typeface="Source Sans Pro Light"/>
                <a:cs typeface="Source Sans Pro Light"/>
                <a:sym typeface="Source Sans Pro Light"/>
              </a:rPr>
              <a:t>Team Augmentation</a:t>
            </a:r>
            <a:endParaRPr sz="2400">
              <a:solidFill>
                <a:srgbClr val="666666"/>
              </a:solidFill>
              <a:latin typeface="Source Sans Pro Light"/>
              <a:ea typeface="Source Sans Pro Light"/>
              <a:cs typeface="Source Sans Pro Light"/>
              <a:sym typeface="Source Sans Pro Light"/>
            </a:endParaRPr>
          </a:p>
          <a:p>
            <a:pPr indent="-381000" lvl="0" marL="457200" rtl="0" algn="l">
              <a:lnSpc>
                <a:spcPct val="115000"/>
              </a:lnSpc>
              <a:spcBef>
                <a:spcPts val="0"/>
              </a:spcBef>
              <a:spcAft>
                <a:spcPts val="0"/>
              </a:spcAft>
              <a:buClr>
                <a:srgbClr val="666666"/>
              </a:buClr>
              <a:buSzPts val="2400"/>
              <a:buFont typeface="Source Sans Pro Light"/>
              <a:buChar char="●"/>
            </a:pPr>
            <a:r>
              <a:rPr lang="it" sz="2400">
                <a:solidFill>
                  <a:srgbClr val="666666"/>
                </a:solidFill>
                <a:latin typeface="Source Sans Pro Light"/>
                <a:ea typeface="Source Sans Pro Light"/>
                <a:cs typeface="Source Sans Pro Light"/>
                <a:sym typeface="Source Sans Pro Light"/>
              </a:rPr>
              <a:t>Code Review</a:t>
            </a:r>
            <a:endParaRPr sz="2400">
              <a:solidFill>
                <a:srgbClr val="666666"/>
              </a:solidFill>
              <a:latin typeface="Source Sans Pro Light"/>
              <a:ea typeface="Source Sans Pro Light"/>
              <a:cs typeface="Source Sans Pro Light"/>
              <a:sym typeface="Source Sans Pro Light"/>
            </a:endParaRPr>
          </a:p>
          <a:p>
            <a:pPr indent="-381000" lvl="0" marL="457200" rtl="0" algn="l">
              <a:lnSpc>
                <a:spcPct val="115000"/>
              </a:lnSpc>
              <a:spcBef>
                <a:spcPts val="0"/>
              </a:spcBef>
              <a:spcAft>
                <a:spcPts val="0"/>
              </a:spcAft>
              <a:buClr>
                <a:srgbClr val="666666"/>
              </a:buClr>
              <a:buSzPts val="2400"/>
              <a:buFont typeface="Source Sans Pro Light"/>
              <a:buChar char="●"/>
            </a:pPr>
            <a:r>
              <a:rPr lang="it" sz="2400">
                <a:solidFill>
                  <a:srgbClr val="666666"/>
                </a:solidFill>
                <a:latin typeface="Source Sans Pro Light"/>
                <a:ea typeface="Source Sans Pro Light"/>
                <a:cs typeface="Source Sans Pro Light"/>
                <a:sym typeface="Source Sans Pro Light"/>
              </a:rPr>
              <a:t>Mentoring</a:t>
            </a:r>
            <a:endParaRPr sz="2400">
              <a:solidFill>
                <a:srgbClr val="666666"/>
              </a:solidFill>
              <a:latin typeface="Source Sans Pro Light"/>
              <a:ea typeface="Source Sans Pro Light"/>
              <a:cs typeface="Source Sans Pro Light"/>
              <a:sym typeface="Source Sans Pro Light"/>
            </a:endParaRPr>
          </a:p>
          <a:p>
            <a:pPr indent="-381000" lvl="0" marL="457200" rtl="0" algn="l">
              <a:lnSpc>
                <a:spcPct val="115000"/>
              </a:lnSpc>
              <a:spcBef>
                <a:spcPts val="0"/>
              </a:spcBef>
              <a:spcAft>
                <a:spcPts val="0"/>
              </a:spcAft>
              <a:buClr>
                <a:srgbClr val="666666"/>
              </a:buClr>
              <a:buSzPts val="2400"/>
              <a:buFont typeface="Source Sans Pro Light"/>
              <a:buChar char="●"/>
            </a:pPr>
            <a:r>
              <a:rPr lang="it" sz="2400">
                <a:solidFill>
                  <a:srgbClr val="666666"/>
                </a:solidFill>
                <a:latin typeface="Source Sans Pro Light"/>
                <a:ea typeface="Source Sans Pro Light"/>
                <a:cs typeface="Source Sans Pro Light"/>
                <a:sym typeface="Source Sans Pro Light"/>
              </a:rPr>
              <a:t>Outsourcing</a:t>
            </a:r>
            <a:endParaRPr sz="2400">
              <a:solidFill>
                <a:srgbClr val="666666"/>
              </a:solidFill>
              <a:latin typeface="Source Sans Pro Light"/>
              <a:ea typeface="Source Sans Pro Light"/>
              <a:cs typeface="Source Sans Pro Light"/>
              <a:sym typeface="Source Sans Pro 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00"/>
          <p:cNvSpPr txBox="1"/>
          <p:nvPr>
            <p:ph type="ctrTitle"/>
          </p:nvPr>
        </p:nvSpPr>
        <p:spPr>
          <a:xfrm>
            <a:off x="419625" y="711175"/>
            <a:ext cx="8155800" cy="66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Document</a:t>
            </a:r>
            <a:endParaRPr sz="3400">
              <a:solidFill>
                <a:srgbClr val="666666"/>
              </a:solidFill>
              <a:latin typeface="Source Sans Pro Light"/>
              <a:ea typeface="Source Sans Pro Light"/>
              <a:cs typeface="Source Sans Pro Light"/>
              <a:sym typeface="Source Sans Pro Light"/>
            </a:endParaRPr>
          </a:p>
        </p:txBody>
      </p:sp>
      <p:pic>
        <p:nvPicPr>
          <p:cNvPr id="941" name="Google Shape;941;p100"/>
          <p:cNvPicPr preferRelativeResize="0"/>
          <p:nvPr/>
        </p:nvPicPr>
        <p:blipFill>
          <a:blip r:embed="rId3">
            <a:alphaModFix/>
          </a:blip>
          <a:stretch>
            <a:fillRect/>
          </a:stretch>
        </p:blipFill>
        <p:spPr>
          <a:xfrm>
            <a:off x="1567274" y="1550300"/>
            <a:ext cx="5860502" cy="2942825"/>
          </a:xfrm>
          <a:prstGeom prst="rect">
            <a:avLst/>
          </a:prstGeom>
          <a:noFill/>
          <a:ln>
            <a:noFill/>
          </a:ln>
        </p:spPr>
      </p:pic>
      <p:grpSp>
        <p:nvGrpSpPr>
          <p:cNvPr id="942" name="Google Shape;942;p100"/>
          <p:cNvGrpSpPr/>
          <p:nvPr/>
        </p:nvGrpSpPr>
        <p:grpSpPr>
          <a:xfrm>
            <a:off x="348875" y="210491"/>
            <a:ext cx="8620650" cy="4722522"/>
            <a:chOff x="311700" y="199653"/>
            <a:chExt cx="8620650" cy="4722522"/>
          </a:xfrm>
        </p:grpSpPr>
        <p:pic>
          <p:nvPicPr>
            <p:cNvPr id="943" name="Google Shape;943;p100"/>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944" name="Google Shape;944;p100"/>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945" name="Google Shape;945;p100"/>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946" name="Google Shape;946;p100"/>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01"/>
          <p:cNvSpPr txBox="1"/>
          <p:nvPr>
            <p:ph idx="1" type="subTitle"/>
          </p:nvPr>
        </p:nvSpPr>
        <p:spPr>
          <a:xfrm>
            <a:off x="348875" y="1627600"/>
            <a:ext cx="3240300" cy="221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300">
                <a:solidFill>
                  <a:srgbClr val="666666"/>
                </a:solidFill>
                <a:latin typeface="Source Sans Pro Light"/>
                <a:ea typeface="Source Sans Pro Light"/>
                <a:cs typeface="Source Sans Pro Light"/>
                <a:sym typeface="Source Sans Pro Light"/>
              </a:rPr>
              <a:t>Un </a:t>
            </a:r>
            <a:r>
              <a:rPr i="1" lang="it" sz="2300">
                <a:solidFill>
                  <a:srgbClr val="666666"/>
                </a:solidFill>
                <a:latin typeface="Source Sans Pro Light"/>
                <a:ea typeface="Source Sans Pro Light"/>
                <a:cs typeface="Source Sans Pro Light"/>
                <a:sym typeface="Source Sans Pro Light"/>
              </a:rPr>
              <a:t>resolver</a:t>
            </a:r>
            <a:r>
              <a:rPr lang="it" sz="2300">
                <a:solidFill>
                  <a:srgbClr val="666666"/>
                </a:solidFill>
                <a:latin typeface="Source Sans Pro Light"/>
                <a:ea typeface="Source Sans Pro Light"/>
                <a:cs typeface="Source Sans Pro Light"/>
                <a:sym typeface="Source Sans Pro Light"/>
              </a:rPr>
              <a:t> è una funzione che sarà eseguita per ogni campo del document GraphQL.</a:t>
            </a:r>
            <a:endParaRPr sz="23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23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rPr lang="it" sz="1200">
                <a:solidFill>
                  <a:srgbClr val="666666"/>
                </a:solidFill>
                <a:latin typeface="Source Sans Pro Light"/>
                <a:ea typeface="Source Sans Pro Light"/>
                <a:cs typeface="Source Sans Pro Light"/>
                <a:sym typeface="Source Sans Pro Light"/>
              </a:rPr>
              <a:t>Ogni </a:t>
            </a:r>
            <a:r>
              <a:rPr i="1" lang="it" sz="1200">
                <a:solidFill>
                  <a:srgbClr val="666666"/>
                </a:solidFill>
                <a:latin typeface="Source Sans Pro Light"/>
                <a:ea typeface="Source Sans Pro Light"/>
                <a:cs typeface="Source Sans Pro Light"/>
                <a:sym typeface="Source Sans Pro Light"/>
              </a:rPr>
              <a:t>field</a:t>
            </a:r>
            <a:r>
              <a:rPr lang="it" sz="1200">
                <a:solidFill>
                  <a:srgbClr val="666666"/>
                </a:solidFill>
                <a:latin typeface="Source Sans Pro Light"/>
                <a:ea typeface="Source Sans Pro Light"/>
                <a:cs typeface="Source Sans Pro Light"/>
                <a:sym typeface="Source Sans Pro Light"/>
              </a:rPr>
              <a:t> è quindi </a:t>
            </a:r>
            <a:r>
              <a:rPr i="1" lang="it" sz="1200">
                <a:solidFill>
                  <a:srgbClr val="666666"/>
                </a:solidFill>
                <a:latin typeface="Source Sans Pro Light"/>
                <a:ea typeface="Source Sans Pro Light"/>
                <a:cs typeface="Source Sans Pro Light"/>
                <a:sym typeface="Source Sans Pro Light"/>
              </a:rPr>
              <a:t>supportato</a:t>
            </a:r>
            <a:r>
              <a:rPr lang="it" sz="1200">
                <a:solidFill>
                  <a:srgbClr val="666666"/>
                </a:solidFill>
                <a:latin typeface="Source Sans Pro Light"/>
                <a:ea typeface="Source Sans Pro Light"/>
                <a:cs typeface="Source Sans Pro Light"/>
                <a:sym typeface="Source Sans Pro Light"/>
              </a:rPr>
              <a:t> da un</a:t>
            </a:r>
            <a:r>
              <a:rPr i="1" lang="it" sz="1200">
                <a:solidFill>
                  <a:srgbClr val="666666"/>
                </a:solidFill>
                <a:latin typeface="Source Sans Pro Light"/>
                <a:ea typeface="Source Sans Pro Light"/>
                <a:cs typeface="Source Sans Pro Light"/>
                <a:sym typeface="Source Sans Pro Light"/>
              </a:rPr>
              <a:t> resolver</a:t>
            </a:r>
            <a:r>
              <a:rPr lang="it" sz="1200">
                <a:solidFill>
                  <a:srgbClr val="666666"/>
                </a:solidFill>
                <a:latin typeface="Source Sans Pro Light"/>
                <a:ea typeface="Source Sans Pro Light"/>
                <a:cs typeface="Source Sans Pro Light"/>
                <a:sym typeface="Source Sans Pro Light"/>
              </a:rPr>
              <a:t>  che viene eseguito per produrre il valore del </a:t>
            </a:r>
            <a:r>
              <a:rPr i="1" lang="it" sz="1200">
                <a:solidFill>
                  <a:srgbClr val="666666"/>
                </a:solidFill>
                <a:latin typeface="Source Sans Pro Light"/>
                <a:ea typeface="Source Sans Pro Light"/>
                <a:cs typeface="Source Sans Pro Light"/>
                <a:sym typeface="Source Sans Pro Light"/>
              </a:rPr>
              <a:t>field</a:t>
            </a:r>
            <a:r>
              <a:rPr lang="it" sz="1200">
                <a:solidFill>
                  <a:srgbClr val="666666"/>
                </a:solidFill>
                <a:latin typeface="Source Sans Pro Light"/>
                <a:ea typeface="Source Sans Pro Light"/>
                <a:cs typeface="Source Sans Pro Light"/>
                <a:sym typeface="Source Sans Pro Light"/>
              </a:rPr>
              <a:t>, creando così una catena di </a:t>
            </a:r>
            <a:r>
              <a:rPr i="1" lang="it" sz="1200">
                <a:solidFill>
                  <a:srgbClr val="666666"/>
                </a:solidFill>
                <a:latin typeface="Source Sans Pro Light"/>
                <a:ea typeface="Source Sans Pro Light"/>
                <a:cs typeface="Source Sans Pro Light"/>
                <a:sym typeface="Source Sans Pro Light"/>
              </a:rPr>
              <a:t>resolvers</a:t>
            </a:r>
            <a:r>
              <a:rPr lang="it" sz="1200">
                <a:solidFill>
                  <a:srgbClr val="666666"/>
                </a:solidFill>
                <a:latin typeface="Source Sans Pro Light"/>
                <a:ea typeface="Source Sans Pro Light"/>
                <a:cs typeface="Source Sans Pro Light"/>
                <a:sym typeface="Source Sans Pro Light"/>
              </a:rPr>
              <a:t> che produce quindi l’intera risposta al </a:t>
            </a:r>
            <a:r>
              <a:rPr i="1" lang="it" sz="1200">
                <a:solidFill>
                  <a:srgbClr val="666666"/>
                </a:solidFill>
                <a:latin typeface="Source Sans Pro Light"/>
                <a:ea typeface="Source Sans Pro Light"/>
                <a:cs typeface="Source Sans Pro Light"/>
                <a:sym typeface="Source Sans Pro Light"/>
              </a:rPr>
              <a:t>document</a:t>
            </a:r>
            <a:r>
              <a:rPr lang="it" sz="1200">
                <a:solidFill>
                  <a:srgbClr val="666666"/>
                </a:solidFill>
                <a:latin typeface="Source Sans Pro Light"/>
                <a:ea typeface="Source Sans Pro Light"/>
                <a:cs typeface="Source Sans Pro Light"/>
                <a:sym typeface="Source Sans Pro Light"/>
              </a:rPr>
              <a:t>.</a:t>
            </a:r>
            <a:endParaRPr sz="12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2100">
              <a:solidFill>
                <a:srgbClr val="666666"/>
              </a:solidFill>
              <a:latin typeface="Quicksand"/>
              <a:ea typeface="Quicksand"/>
              <a:cs typeface="Quicksand"/>
              <a:sym typeface="Quicksand"/>
            </a:endParaRPr>
          </a:p>
          <a:p>
            <a:pPr indent="0" lvl="0" marL="0" rtl="0" algn="l">
              <a:spcBef>
                <a:spcPts val="0"/>
              </a:spcBef>
              <a:spcAft>
                <a:spcPts val="0"/>
              </a:spcAft>
              <a:buNone/>
            </a:pPr>
            <a:r>
              <a:t/>
            </a:r>
            <a:endParaRPr sz="2100">
              <a:solidFill>
                <a:srgbClr val="666666"/>
              </a:solidFill>
              <a:latin typeface="Quicksand"/>
              <a:ea typeface="Quicksand"/>
              <a:cs typeface="Quicksand"/>
              <a:sym typeface="Quicksand"/>
            </a:endParaRPr>
          </a:p>
          <a:p>
            <a:pPr indent="0" lvl="0" marL="0" rtl="0" algn="l">
              <a:spcBef>
                <a:spcPts val="0"/>
              </a:spcBef>
              <a:spcAft>
                <a:spcPts val="0"/>
              </a:spcAft>
              <a:buNone/>
            </a:pPr>
            <a:r>
              <a:t/>
            </a:r>
            <a:endParaRPr sz="2100">
              <a:solidFill>
                <a:srgbClr val="666666"/>
              </a:solidFill>
              <a:latin typeface="Quicksand"/>
              <a:ea typeface="Quicksand"/>
              <a:cs typeface="Quicksand"/>
              <a:sym typeface="Quicksand"/>
            </a:endParaRPr>
          </a:p>
        </p:txBody>
      </p:sp>
      <p:pic>
        <p:nvPicPr>
          <p:cNvPr id="952" name="Google Shape;952;p101"/>
          <p:cNvPicPr preferRelativeResize="0"/>
          <p:nvPr/>
        </p:nvPicPr>
        <p:blipFill>
          <a:blip r:embed="rId3">
            <a:alphaModFix/>
          </a:blip>
          <a:stretch>
            <a:fillRect/>
          </a:stretch>
        </p:blipFill>
        <p:spPr>
          <a:xfrm>
            <a:off x="3962725" y="939775"/>
            <a:ext cx="5040199" cy="3490374"/>
          </a:xfrm>
          <a:prstGeom prst="rect">
            <a:avLst/>
          </a:prstGeom>
          <a:noFill/>
          <a:ln>
            <a:noFill/>
          </a:ln>
        </p:spPr>
      </p:pic>
      <p:sp>
        <p:nvSpPr>
          <p:cNvPr id="953" name="Google Shape;953;p101"/>
          <p:cNvSpPr txBox="1"/>
          <p:nvPr>
            <p:ph type="ctrTitle"/>
          </p:nvPr>
        </p:nvSpPr>
        <p:spPr>
          <a:xfrm>
            <a:off x="348875" y="908125"/>
            <a:ext cx="3613800" cy="9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Resolvers</a:t>
            </a:r>
            <a:br>
              <a:rPr lang="it" sz="3000">
                <a:solidFill>
                  <a:srgbClr val="666666"/>
                </a:solidFill>
                <a:latin typeface="Quicksand"/>
                <a:ea typeface="Quicksand"/>
                <a:cs typeface="Quicksand"/>
                <a:sym typeface="Quicksand"/>
              </a:rPr>
            </a:br>
            <a:endParaRPr sz="1000">
              <a:solidFill>
                <a:srgbClr val="666666"/>
              </a:solidFill>
              <a:latin typeface="Quicksand"/>
              <a:ea typeface="Quicksand"/>
              <a:cs typeface="Quicksand"/>
              <a:sym typeface="Quicksand"/>
            </a:endParaRPr>
          </a:p>
          <a:p>
            <a:pPr indent="0" lvl="0" marL="0" rtl="0" algn="l">
              <a:spcBef>
                <a:spcPts val="0"/>
              </a:spcBef>
              <a:spcAft>
                <a:spcPts val="0"/>
              </a:spcAft>
              <a:buNone/>
            </a:pPr>
            <a:r>
              <a:rPr lang="it" sz="1000">
                <a:solidFill>
                  <a:srgbClr val="666666"/>
                </a:solidFill>
                <a:latin typeface="Quicksand"/>
                <a:ea typeface="Quicksand"/>
                <a:cs typeface="Quicksand"/>
                <a:sym typeface="Quicksand"/>
              </a:rPr>
              <a:t>  </a:t>
            </a:r>
            <a:endParaRPr sz="1800">
              <a:solidFill>
                <a:srgbClr val="666666"/>
              </a:solidFill>
              <a:latin typeface="Quicksand"/>
              <a:ea typeface="Quicksand"/>
              <a:cs typeface="Quicksand"/>
              <a:sym typeface="Quicksand"/>
            </a:endParaRPr>
          </a:p>
        </p:txBody>
      </p:sp>
      <p:grpSp>
        <p:nvGrpSpPr>
          <p:cNvPr id="954" name="Google Shape;954;p101"/>
          <p:cNvGrpSpPr/>
          <p:nvPr/>
        </p:nvGrpSpPr>
        <p:grpSpPr>
          <a:xfrm>
            <a:off x="348875" y="210491"/>
            <a:ext cx="8620650" cy="4722522"/>
            <a:chOff x="311700" y="199653"/>
            <a:chExt cx="8620650" cy="4722522"/>
          </a:xfrm>
        </p:grpSpPr>
        <p:pic>
          <p:nvPicPr>
            <p:cNvPr id="955" name="Google Shape;955;p101"/>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956" name="Google Shape;956;p101"/>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957" name="Google Shape;957;p101"/>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958" name="Google Shape;958;p101"/>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1">
                                            <p:txEl>
                                              <p:pRg end="0" st="0"/>
                                            </p:txEl>
                                          </p:spTgt>
                                        </p:tgtEl>
                                        <p:attrNameLst>
                                          <p:attrName>style.visibility</p:attrName>
                                        </p:attrNameLst>
                                      </p:cBhvr>
                                      <p:to>
                                        <p:strVal val="visible"/>
                                      </p:to>
                                    </p:set>
                                    <p:animEffect filter="fade" transition="in">
                                      <p:cBhvr>
                                        <p:cTn dur="300"/>
                                        <p:tgtEl>
                                          <p:spTgt spid="9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1">
                                            <p:txEl>
                                              <p:pRg end="1" st="1"/>
                                            </p:txEl>
                                          </p:spTgt>
                                        </p:tgtEl>
                                        <p:attrNameLst>
                                          <p:attrName>style.visibility</p:attrName>
                                        </p:attrNameLst>
                                      </p:cBhvr>
                                      <p:to>
                                        <p:strVal val="visible"/>
                                      </p:to>
                                    </p:set>
                                    <p:animEffect filter="fade" transition="in">
                                      <p:cBhvr>
                                        <p:cTn dur="300"/>
                                        <p:tgtEl>
                                          <p:spTgt spid="9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1">
                                            <p:txEl>
                                              <p:pRg end="2" st="2"/>
                                            </p:txEl>
                                          </p:spTgt>
                                        </p:tgtEl>
                                        <p:attrNameLst>
                                          <p:attrName>style.visibility</p:attrName>
                                        </p:attrNameLst>
                                      </p:cBhvr>
                                      <p:to>
                                        <p:strVal val="visible"/>
                                      </p:to>
                                    </p:set>
                                    <p:animEffect filter="fade" transition="in">
                                      <p:cBhvr>
                                        <p:cTn dur="300"/>
                                        <p:tgtEl>
                                          <p:spTgt spid="9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1">
                                            <p:txEl>
                                              <p:pRg end="3" st="3"/>
                                            </p:txEl>
                                          </p:spTgt>
                                        </p:tgtEl>
                                        <p:attrNameLst>
                                          <p:attrName>style.visibility</p:attrName>
                                        </p:attrNameLst>
                                      </p:cBhvr>
                                      <p:to>
                                        <p:strVal val="visible"/>
                                      </p:to>
                                    </p:set>
                                    <p:animEffect filter="fade" transition="in">
                                      <p:cBhvr>
                                        <p:cTn dur="300"/>
                                        <p:tgtEl>
                                          <p:spTgt spid="9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1">
                                            <p:txEl>
                                              <p:pRg end="4" st="4"/>
                                            </p:txEl>
                                          </p:spTgt>
                                        </p:tgtEl>
                                        <p:attrNameLst>
                                          <p:attrName>style.visibility</p:attrName>
                                        </p:attrNameLst>
                                      </p:cBhvr>
                                      <p:to>
                                        <p:strVal val="visible"/>
                                      </p:to>
                                    </p:set>
                                    <p:animEffect filter="fade" transition="in">
                                      <p:cBhvr>
                                        <p:cTn dur="300"/>
                                        <p:tgtEl>
                                          <p:spTgt spid="9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1">
                                            <p:txEl>
                                              <p:pRg end="5" st="5"/>
                                            </p:txEl>
                                          </p:spTgt>
                                        </p:tgtEl>
                                        <p:attrNameLst>
                                          <p:attrName>style.visibility</p:attrName>
                                        </p:attrNameLst>
                                      </p:cBhvr>
                                      <p:to>
                                        <p:strVal val="visible"/>
                                      </p:to>
                                    </p:set>
                                    <p:animEffect filter="fade" transition="in">
                                      <p:cBhvr>
                                        <p:cTn dur="300"/>
                                        <p:tgtEl>
                                          <p:spTgt spid="95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02"/>
          <p:cNvSpPr txBox="1"/>
          <p:nvPr>
            <p:ph idx="1" type="subTitle"/>
          </p:nvPr>
        </p:nvSpPr>
        <p:spPr>
          <a:xfrm>
            <a:off x="348875" y="1455200"/>
            <a:ext cx="8512800" cy="2218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666666"/>
              </a:buClr>
              <a:buSzPts val="2200"/>
              <a:buFont typeface="Source Sans Pro Light"/>
              <a:buChar char="●"/>
            </a:pPr>
            <a:r>
              <a:rPr lang="it" sz="2200">
                <a:solidFill>
                  <a:srgbClr val="666666"/>
                </a:solidFill>
                <a:latin typeface="Source Sans Pro Light"/>
                <a:ea typeface="Source Sans Pro Light"/>
                <a:cs typeface="Source Sans Pro Light"/>
                <a:sym typeface="Source Sans Pro Light"/>
              </a:rPr>
              <a:t>Parsing</a:t>
            </a:r>
            <a:endParaRPr sz="2200">
              <a:solidFill>
                <a:srgbClr val="666666"/>
              </a:solidFill>
              <a:latin typeface="Source Sans Pro Light"/>
              <a:ea typeface="Source Sans Pro Light"/>
              <a:cs typeface="Source Sans Pro Light"/>
              <a:sym typeface="Source Sans Pro Light"/>
            </a:endParaRPr>
          </a:p>
          <a:p>
            <a:pPr indent="0" lvl="0" marL="457200" rtl="0" algn="l">
              <a:spcBef>
                <a:spcPts val="0"/>
              </a:spcBef>
              <a:spcAft>
                <a:spcPts val="0"/>
              </a:spcAft>
              <a:buNone/>
            </a:pPr>
            <a:r>
              <a:rPr lang="it" sz="1100">
                <a:solidFill>
                  <a:srgbClr val="666666"/>
                </a:solidFill>
                <a:latin typeface="Source Sans Pro Light"/>
                <a:ea typeface="Source Sans Pro Light"/>
                <a:cs typeface="Source Sans Pro Light"/>
                <a:sym typeface="Source Sans Pro Light"/>
              </a:rPr>
              <a:t>Il server parsa la stringa e converte il tutto in un AST (abstract syntax tree). Se la sintassi presenta degli errori, l’esecuzione viene interrotta e viene ritornato un errore al client.</a:t>
            </a:r>
            <a:endParaRPr sz="1100">
              <a:solidFill>
                <a:srgbClr val="666666"/>
              </a:solidFill>
              <a:latin typeface="Source Sans Pro Light"/>
              <a:ea typeface="Source Sans Pro Light"/>
              <a:cs typeface="Source Sans Pro Light"/>
              <a:sym typeface="Source Sans Pro Light"/>
            </a:endParaRPr>
          </a:p>
          <a:p>
            <a:pPr indent="-361950" lvl="0" marL="457200" rtl="0" algn="l">
              <a:spcBef>
                <a:spcPts val="0"/>
              </a:spcBef>
              <a:spcAft>
                <a:spcPts val="0"/>
              </a:spcAft>
              <a:buClr>
                <a:srgbClr val="666666"/>
              </a:buClr>
              <a:buSzPts val="2100"/>
              <a:buFont typeface="Source Sans Pro Light"/>
              <a:buChar char="●"/>
            </a:pPr>
            <a:r>
              <a:rPr lang="it" sz="2200">
                <a:solidFill>
                  <a:srgbClr val="666666"/>
                </a:solidFill>
                <a:latin typeface="Source Sans Pro Light"/>
                <a:ea typeface="Source Sans Pro Light"/>
                <a:cs typeface="Source Sans Pro Light"/>
                <a:sym typeface="Source Sans Pro Light"/>
              </a:rPr>
              <a:t>Validation</a:t>
            </a:r>
            <a:br>
              <a:rPr lang="it" sz="2200">
                <a:solidFill>
                  <a:srgbClr val="666666"/>
                </a:solidFill>
                <a:latin typeface="Source Sans Pro Light"/>
                <a:ea typeface="Source Sans Pro Light"/>
                <a:cs typeface="Source Sans Pro Light"/>
                <a:sym typeface="Source Sans Pro Light"/>
              </a:rPr>
            </a:br>
            <a:r>
              <a:rPr lang="it" sz="1100">
                <a:solidFill>
                  <a:srgbClr val="666666"/>
                </a:solidFill>
                <a:latin typeface="Source Sans Pro Light"/>
                <a:ea typeface="Source Sans Pro Light"/>
                <a:cs typeface="Source Sans Pro Light"/>
                <a:sym typeface="Source Sans Pro Light"/>
              </a:rPr>
              <a:t>La validazione è il processo di verifica nel quale il document viene validato con lo schema, prima di passare all’esecuzione. Il server esegue questa parte automaticamente, così che il client sarà sicuro che tutto sia formalmente corretto.</a:t>
            </a:r>
            <a:endParaRPr sz="1100">
              <a:solidFill>
                <a:srgbClr val="666666"/>
              </a:solidFill>
              <a:latin typeface="Source Sans Pro Light"/>
              <a:ea typeface="Source Sans Pro Light"/>
              <a:cs typeface="Source Sans Pro Light"/>
              <a:sym typeface="Source Sans Pro Light"/>
            </a:endParaRPr>
          </a:p>
          <a:p>
            <a:pPr indent="-368300" lvl="0" marL="457200" rtl="0" algn="l">
              <a:spcBef>
                <a:spcPts val="0"/>
              </a:spcBef>
              <a:spcAft>
                <a:spcPts val="0"/>
              </a:spcAft>
              <a:buClr>
                <a:srgbClr val="666666"/>
              </a:buClr>
              <a:buSzPts val="2200"/>
              <a:buFont typeface="Source Sans Pro Light"/>
              <a:buChar char="●"/>
            </a:pPr>
            <a:r>
              <a:rPr lang="it" sz="2200">
                <a:solidFill>
                  <a:srgbClr val="666666"/>
                </a:solidFill>
                <a:latin typeface="Source Sans Pro Light"/>
                <a:ea typeface="Source Sans Pro Light"/>
                <a:cs typeface="Source Sans Pro Light"/>
                <a:sym typeface="Source Sans Pro Light"/>
              </a:rPr>
              <a:t>Execution</a:t>
            </a:r>
            <a:endParaRPr sz="2200">
              <a:solidFill>
                <a:srgbClr val="666666"/>
              </a:solidFill>
              <a:latin typeface="Source Sans Pro Light"/>
              <a:ea typeface="Source Sans Pro Light"/>
              <a:cs typeface="Source Sans Pro Light"/>
              <a:sym typeface="Source Sans Pro Light"/>
            </a:endParaRPr>
          </a:p>
          <a:p>
            <a:pPr indent="0" lvl="0" marL="457200" rtl="0" algn="l">
              <a:spcBef>
                <a:spcPts val="0"/>
              </a:spcBef>
              <a:spcAft>
                <a:spcPts val="0"/>
              </a:spcAft>
              <a:buNone/>
            </a:pPr>
            <a:r>
              <a:rPr lang="it" sz="1100">
                <a:solidFill>
                  <a:srgbClr val="666666"/>
                </a:solidFill>
                <a:latin typeface="Source Sans Pro Light"/>
                <a:ea typeface="Source Sans Pro Light"/>
                <a:cs typeface="Source Sans Pro Light"/>
                <a:sym typeface="Source Sans Pro Light"/>
              </a:rPr>
              <a:t>Se la validazione viene passata il server GraphQL esegue la query o la mutation.</a:t>
            </a:r>
            <a:br>
              <a:rPr lang="it" sz="1100">
                <a:solidFill>
                  <a:srgbClr val="666666"/>
                </a:solidFill>
                <a:latin typeface="Source Sans Pro Light"/>
                <a:ea typeface="Source Sans Pro Light"/>
                <a:cs typeface="Source Sans Pro Light"/>
                <a:sym typeface="Source Sans Pro Light"/>
              </a:rPr>
            </a:br>
            <a:r>
              <a:rPr lang="it" sz="1100">
                <a:solidFill>
                  <a:srgbClr val="666666"/>
                </a:solidFill>
                <a:latin typeface="Source Sans Pro Light"/>
                <a:ea typeface="Source Sans Pro Light"/>
                <a:cs typeface="Source Sans Pro Light"/>
                <a:sym typeface="Source Sans Pro Light"/>
              </a:rPr>
              <a:t>L’esecuzione inizia dalla radice dell’albero e vengono chiamati le resolve functions per ogni fields del livello superiore (passando eventuali parametri). Una volta risolte tutte le funzioni viene ritornato il valore e si procede con l’esecuzione delle parti inferiori dell’albero.</a:t>
            </a:r>
            <a:br>
              <a:rPr lang="it" sz="1100">
                <a:solidFill>
                  <a:srgbClr val="666666"/>
                </a:solidFill>
                <a:latin typeface="Source Sans Pro Light"/>
                <a:ea typeface="Source Sans Pro Light"/>
                <a:cs typeface="Source Sans Pro Light"/>
                <a:sym typeface="Source Sans Pro Light"/>
              </a:rPr>
            </a:br>
            <a:br>
              <a:rPr lang="it" sz="1100">
                <a:solidFill>
                  <a:srgbClr val="666666"/>
                </a:solidFill>
                <a:latin typeface="Source Sans Pro Light"/>
                <a:ea typeface="Source Sans Pro Light"/>
                <a:cs typeface="Source Sans Pro Light"/>
                <a:sym typeface="Source Sans Pro Light"/>
              </a:rPr>
            </a:br>
            <a:r>
              <a:rPr lang="it" sz="1100">
                <a:solidFill>
                  <a:srgbClr val="666666"/>
                </a:solidFill>
                <a:latin typeface="Source Sans Pro Light"/>
                <a:ea typeface="Source Sans Pro Light"/>
                <a:cs typeface="Source Sans Pro Light"/>
                <a:sym typeface="Source Sans Pro Light"/>
              </a:rPr>
              <a:t>Firma di un resolver: </a:t>
            </a:r>
            <a:r>
              <a:rPr i="1" lang="it" sz="1100">
                <a:solidFill>
                  <a:srgbClr val="666666"/>
                </a:solidFill>
                <a:latin typeface="Source Sans Pro Light"/>
                <a:ea typeface="Source Sans Pro Light"/>
                <a:cs typeface="Source Sans Pro Light"/>
                <a:sym typeface="Source Sans Pro Light"/>
              </a:rPr>
              <a:t>fieldName(parent, args, context, info) { result }</a:t>
            </a:r>
            <a:br>
              <a:rPr i="1" lang="it" sz="1100">
                <a:solidFill>
                  <a:srgbClr val="666666"/>
                </a:solidFill>
                <a:latin typeface="Source Sans Pro Light"/>
                <a:ea typeface="Source Sans Pro Light"/>
                <a:cs typeface="Source Sans Pro Light"/>
                <a:sym typeface="Source Sans Pro Light"/>
              </a:rPr>
            </a:br>
            <a:r>
              <a:rPr i="1" lang="it" sz="1100">
                <a:solidFill>
                  <a:srgbClr val="666666"/>
                </a:solidFill>
                <a:latin typeface="Source Sans Pro Light"/>
                <a:ea typeface="Source Sans Pro Light"/>
                <a:cs typeface="Source Sans Pro Light"/>
                <a:sym typeface="Source Sans Pro Light"/>
              </a:rPr>
              <a:t>N.B. Il result può essere: null, un Array, una Promise, uno Scalare o un Object Value.</a:t>
            </a:r>
            <a:endParaRPr i="1" sz="2200">
              <a:solidFill>
                <a:srgbClr val="666666"/>
              </a:solidFill>
              <a:latin typeface="Source Sans Pro Light"/>
              <a:ea typeface="Source Sans Pro Light"/>
              <a:cs typeface="Source Sans Pro Light"/>
              <a:sym typeface="Source Sans Pro Light"/>
            </a:endParaRPr>
          </a:p>
        </p:txBody>
      </p:sp>
      <p:sp>
        <p:nvSpPr>
          <p:cNvPr id="964" name="Google Shape;964;p102"/>
          <p:cNvSpPr txBox="1"/>
          <p:nvPr>
            <p:ph type="ctrTitle"/>
          </p:nvPr>
        </p:nvSpPr>
        <p:spPr>
          <a:xfrm>
            <a:off x="141075" y="711175"/>
            <a:ext cx="88620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Query/Mutation execution — step by step</a:t>
            </a:r>
            <a:endParaRPr sz="3400">
              <a:solidFill>
                <a:srgbClr val="666666"/>
              </a:solidFill>
              <a:latin typeface="Source Sans Pro Light"/>
              <a:ea typeface="Source Sans Pro Light"/>
              <a:cs typeface="Source Sans Pro Light"/>
              <a:sym typeface="Source Sans Pro Light"/>
            </a:endParaRPr>
          </a:p>
        </p:txBody>
      </p:sp>
      <p:grpSp>
        <p:nvGrpSpPr>
          <p:cNvPr id="965" name="Google Shape;965;p102"/>
          <p:cNvGrpSpPr/>
          <p:nvPr/>
        </p:nvGrpSpPr>
        <p:grpSpPr>
          <a:xfrm>
            <a:off x="348875" y="210491"/>
            <a:ext cx="8620650" cy="4722522"/>
            <a:chOff x="311700" y="199653"/>
            <a:chExt cx="8620650" cy="4722522"/>
          </a:xfrm>
        </p:grpSpPr>
        <p:pic>
          <p:nvPicPr>
            <p:cNvPr id="966" name="Google Shape;966;p102"/>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967" name="Google Shape;967;p102"/>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968" name="Google Shape;968;p102"/>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969" name="Google Shape;969;p102"/>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3">
                                            <p:txEl>
                                              <p:pRg end="0" st="0"/>
                                            </p:txEl>
                                          </p:spTgt>
                                        </p:tgtEl>
                                        <p:attrNameLst>
                                          <p:attrName>style.visibility</p:attrName>
                                        </p:attrNameLst>
                                      </p:cBhvr>
                                      <p:to>
                                        <p:strVal val="visible"/>
                                      </p:to>
                                    </p:set>
                                    <p:animEffect filter="fade" transition="in">
                                      <p:cBhvr>
                                        <p:cTn dur="300"/>
                                        <p:tgtEl>
                                          <p:spTgt spid="9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3">
                                            <p:txEl>
                                              <p:pRg end="1" st="1"/>
                                            </p:txEl>
                                          </p:spTgt>
                                        </p:tgtEl>
                                        <p:attrNameLst>
                                          <p:attrName>style.visibility</p:attrName>
                                        </p:attrNameLst>
                                      </p:cBhvr>
                                      <p:to>
                                        <p:strVal val="visible"/>
                                      </p:to>
                                    </p:set>
                                    <p:animEffect filter="fade" transition="in">
                                      <p:cBhvr>
                                        <p:cTn dur="300"/>
                                        <p:tgtEl>
                                          <p:spTgt spid="9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3">
                                            <p:txEl>
                                              <p:pRg end="2" st="2"/>
                                            </p:txEl>
                                          </p:spTgt>
                                        </p:tgtEl>
                                        <p:attrNameLst>
                                          <p:attrName>style.visibility</p:attrName>
                                        </p:attrNameLst>
                                      </p:cBhvr>
                                      <p:to>
                                        <p:strVal val="visible"/>
                                      </p:to>
                                    </p:set>
                                    <p:animEffect filter="fade" transition="in">
                                      <p:cBhvr>
                                        <p:cTn dur="300"/>
                                        <p:tgtEl>
                                          <p:spTgt spid="9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3">
                                            <p:txEl>
                                              <p:pRg end="3" st="3"/>
                                            </p:txEl>
                                          </p:spTgt>
                                        </p:tgtEl>
                                        <p:attrNameLst>
                                          <p:attrName>style.visibility</p:attrName>
                                        </p:attrNameLst>
                                      </p:cBhvr>
                                      <p:to>
                                        <p:strVal val="visible"/>
                                      </p:to>
                                    </p:set>
                                    <p:animEffect filter="fade" transition="in">
                                      <p:cBhvr>
                                        <p:cTn dur="300"/>
                                        <p:tgtEl>
                                          <p:spTgt spid="9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3">
                                            <p:txEl>
                                              <p:pRg end="4" st="4"/>
                                            </p:txEl>
                                          </p:spTgt>
                                        </p:tgtEl>
                                        <p:attrNameLst>
                                          <p:attrName>style.visibility</p:attrName>
                                        </p:attrNameLst>
                                      </p:cBhvr>
                                      <p:to>
                                        <p:strVal val="visible"/>
                                      </p:to>
                                    </p:set>
                                    <p:animEffect filter="fade" transition="in">
                                      <p:cBhvr>
                                        <p:cTn dur="300"/>
                                        <p:tgtEl>
                                          <p:spTgt spid="96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03"/>
          <p:cNvSpPr txBox="1"/>
          <p:nvPr>
            <p:ph idx="1" type="subTitle"/>
          </p:nvPr>
        </p:nvSpPr>
        <p:spPr>
          <a:xfrm>
            <a:off x="804200" y="1901550"/>
            <a:ext cx="3851700" cy="2300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Advanced Persisted Query</a:t>
            </a:r>
            <a:endParaRPr sz="20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Data Loader Pattern</a:t>
            </a:r>
            <a:endParaRPr sz="20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Query Batching</a:t>
            </a:r>
            <a:endParaRPr sz="20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SSR</a:t>
            </a:r>
            <a:endParaRPr sz="20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Code Generation</a:t>
            </a:r>
            <a:endParaRPr sz="20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CLI</a:t>
            </a:r>
            <a:endParaRPr sz="2000">
              <a:solidFill>
                <a:srgbClr val="666666"/>
              </a:solidFill>
              <a:latin typeface="Source Sans Pro Light"/>
              <a:ea typeface="Source Sans Pro Light"/>
              <a:cs typeface="Source Sans Pro Light"/>
              <a:sym typeface="Source Sans Pro Light"/>
            </a:endParaRPr>
          </a:p>
        </p:txBody>
      </p:sp>
      <p:sp>
        <p:nvSpPr>
          <p:cNvPr id="975" name="Google Shape;975;p103"/>
          <p:cNvSpPr txBox="1"/>
          <p:nvPr>
            <p:ph type="ctrTitle"/>
          </p:nvPr>
        </p:nvSpPr>
        <p:spPr>
          <a:xfrm>
            <a:off x="1848000" y="845950"/>
            <a:ext cx="54480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Non dimentichiamo anche...</a:t>
            </a:r>
            <a:endParaRPr sz="3400">
              <a:solidFill>
                <a:srgbClr val="666666"/>
              </a:solidFill>
              <a:latin typeface="Source Sans Pro Light"/>
              <a:ea typeface="Source Sans Pro Light"/>
              <a:cs typeface="Source Sans Pro Light"/>
              <a:sym typeface="Source Sans Pro Light"/>
            </a:endParaRPr>
          </a:p>
        </p:txBody>
      </p:sp>
      <p:pic>
        <p:nvPicPr>
          <p:cNvPr id="976" name="Google Shape;976;p103"/>
          <p:cNvPicPr preferRelativeResize="0"/>
          <p:nvPr/>
        </p:nvPicPr>
        <p:blipFill>
          <a:blip r:embed="rId3">
            <a:alphaModFix/>
          </a:blip>
          <a:stretch>
            <a:fillRect/>
          </a:stretch>
        </p:blipFill>
        <p:spPr>
          <a:xfrm>
            <a:off x="4641075" y="1540750"/>
            <a:ext cx="4149950" cy="2371400"/>
          </a:xfrm>
          <a:prstGeom prst="rect">
            <a:avLst/>
          </a:prstGeom>
          <a:noFill/>
          <a:ln>
            <a:noFill/>
          </a:ln>
        </p:spPr>
      </p:pic>
      <p:grpSp>
        <p:nvGrpSpPr>
          <p:cNvPr id="977" name="Google Shape;977;p103"/>
          <p:cNvGrpSpPr/>
          <p:nvPr/>
        </p:nvGrpSpPr>
        <p:grpSpPr>
          <a:xfrm>
            <a:off x="348875" y="210491"/>
            <a:ext cx="8620650" cy="4722522"/>
            <a:chOff x="311700" y="199653"/>
            <a:chExt cx="8620650" cy="4722522"/>
          </a:xfrm>
        </p:grpSpPr>
        <p:pic>
          <p:nvPicPr>
            <p:cNvPr id="978" name="Google Shape;978;p103"/>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979" name="Google Shape;979;p103"/>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980" name="Google Shape;980;p103"/>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981" name="Google Shape;981;p103"/>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04"/>
          <p:cNvSpPr txBox="1"/>
          <p:nvPr>
            <p:ph idx="1" type="subTitle"/>
          </p:nvPr>
        </p:nvSpPr>
        <p:spPr>
          <a:xfrm>
            <a:off x="2060700" y="1749150"/>
            <a:ext cx="5022600" cy="23001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Nuove logiche da digerire</a:t>
            </a:r>
            <a:endParaRPr sz="2000">
              <a:solidFill>
                <a:srgbClr val="666666"/>
              </a:solidFill>
              <a:latin typeface="Source Sans Pro Light"/>
              <a:ea typeface="Source Sans Pro Light"/>
              <a:cs typeface="Source Sans Pro Light"/>
              <a:sym typeface="Source Sans Pro Light"/>
            </a:endParaRPr>
          </a:p>
          <a:p>
            <a:pPr indent="-355600" lvl="0" marL="457200" rtl="0" algn="l">
              <a:lnSpc>
                <a:spcPct val="115000"/>
              </a:lnSpc>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Performance nel caso di query complesse</a:t>
            </a:r>
            <a:endParaRPr sz="2000">
              <a:solidFill>
                <a:srgbClr val="666666"/>
              </a:solidFill>
              <a:latin typeface="Source Sans Pro Light"/>
              <a:ea typeface="Source Sans Pro Light"/>
              <a:cs typeface="Source Sans Pro Light"/>
              <a:sym typeface="Source Sans Pro Light"/>
            </a:endParaRPr>
          </a:p>
          <a:p>
            <a:pPr indent="-355600" lvl="0" marL="457200" rtl="0" algn="l">
              <a:lnSpc>
                <a:spcPct val="115000"/>
              </a:lnSpc>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Overkill piccole applicazioni</a:t>
            </a:r>
            <a:endParaRPr sz="2000">
              <a:solidFill>
                <a:srgbClr val="666666"/>
              </a:solidFill>
              <a:latin typeface="Source Sans Pro Light"/>
              <a:ea typeface="Source Sans Pro Light"/>
              <a:cs typeface="Source Sans Pro Light"/>
              <a:sym typeface="Source Sans Pro Light"/>
            </a:endParaRPr>
          </a:p>
          <a:p>
            <a:pPr indent="-355600" lvl="0" marL="457200" rtl="0" algn="l">
              <a:lnSpc>
                <a:spcPct val="115000"/>
              </a:lnSpc>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Web caching complexity</a:t>
            </a:r>
            <a:endParaRPr sz="2000">
              <a:solidFill>
                <a:srgbClr val="666666"/>
              </a:solidFill>
              <a:latin typeface="Source Sans Pro Light"/>
              <a:ea typeface="Source Sans Pro Light"/>
              <a:cs typeface="Source Sans Pro Light"/>
              <a:sym typeface="Source Sans Pro Light"/>
            </a:endParaRPr>
          </a:p>
          <a:p>
            <a:pPr indent="-355600" lvl="0" marL="457200" rtl="0" algn="l">
              <a:lnSpc>
                <a:spcPct val="115000"/>
              </a:lnSpc>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File Uploading</a:t>
            </a:r>
            <a:endParaRPr sz="2000">
              <a:solidFill>
                <a:srgbClr val="666666"/>
              </a:solidFill>
              <a:latin typeface="Source Sans Pro Light"/>
              <a:ea typeface="Source Sans Pro Light"/>
              <a:cs typeface="Source Sans Pro Light"/>
              <a:sym typeface="Source Sans Pro Light"/>
            </a:endParaRPr>
          </a:p>
          <a:p>
            <a:pPr indent="-342900" lvl="0" marL="457200" rtl="0" algn="l">
              <a:lnSpc>
                <a:spcPct val="115000"/>
              </a:lnSpc>
              <a:spcBef>
                <a:spcPts val="0"/>
              </a:spcBef>
              <a:spcAft>
                <a:spcPts val="0"/>
              </a:spcAft>
              <a:buClr>
                <a:srgbClr val="666666"/>
              </a:buClr>
              <a:buSzPts val="1800"/>
              <a:buFont typeface="Quicksand"/>
              <a:buChar char="●"/>
            </a:pPr>
            <a:r>
              <a:rPr lang="it" sz="2000">
                <a:solidFill>
                  <a:srgbClr val="666666"/>
                </a:solidFill>
                <a:latin typeface="Source Sans Pro Light"/>
                <a:ea typeface="Source Sans Pro Light"/>
                <a:cs typeface="Source Sans Pro Light"/>
                <a:sym typeface="Source Sans Pro Light"/>
              </a:rPr>
              <a:t>Verbosità</a:t>
            </a:r>
            <a:br>
              <a:rPr lang="it" sz="1800">
                <a:solidFill>
                  <a:srgbClr val="666666"/>
                </a:solidFill>
                <a:latin typeface="Quicksand"/>
                <a:ea typeface="Quicksand"/>
                <a:cs typeface="Quicksand"/>
                <a:sym typeface="Quicksand"/>
              </a:rPr>
            </a:br>
            <a:endParaRPr sz="1800">
              <a:solidFill>
                <a:srgbClr val="666666"/>
              </a:solidFill>
              <a:latin typeface="Quicksand"/>
              <a:ea typeface="Quicksand"/>
              <a:cs typeface="Quicksand"/>
              <a:sym typeface="Quicksand"/>
            </a:endParaRPr>
          </a:p>
        </p:txBody>
      </p:sp>
      <p:sp>
        <p:nvSpPr>
          <p:cNvPr id="987" name="Google Shape;987;p104"/>
          <p:cNvSpPr txBox="1"/>
          <p:nvPr>
            <p:ph type="ctrTitle"/>
          </p:nvPr>
        </p:nvSpPr>
        <p:spPr>
          <a:xfrm>
            <a:off x="1848000" y="845950"/>
            <a:ext cx="54480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C’è qualcosa che non va?</a:t>
            </a:r>
            <a:endParaRPr sz="3400">
              <a:solidFill>
                <a:srgbClr val="666666"/>
              </a:solidFill>
              <a:latin typeface="Source Sans Pro Light"/>
              <a:ea typeface="Source Sans Pro Light"/>
              <a:cs typeface="Source Sans Pro Light"/>
              <a:sym typeface="Source Sans Pro Light"/>
            </a:endParaRPr>
          </a:p>
        </p:txBody>
      </p:sp>
      <p:grpSp>
        <p:nvGrpSpPr>
          <p:cNvPr id="988" name="Google Shape;988;p104"/>
          <p:cNvGrpSpPr/>
          <p:nvPr/>
        </p:nvGrpSpPr>
        <p:grpSpPr>
          <a:xfrm>
            <a:off x="348875" y="210491"/>
            <a:ext cx="8620650" cy="4722522"/>
            <a:chOff x="311700" y="199653"/>
            <a:chExt cx="8620650" cy="4722522"/>
          </a:xfrm>
        </p:grpSpPr>
        <p:pic>
          <p:nvPicPr>
            <p:cNvPr id="989" name="Google Shape;989;p104"/>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990" name="Google Shape;990;p104"/>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991" name="Google Shape;991;p104"/>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992" name="Google Shape;992;p104"/>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pic>
        <p:nvPicPr>
          <p:cNvPr descr="Risultati immagini per graphql playground" id="997" name="Google Shape;997;p105"/>
          <p:cNvPicPr preferRelativeResize="0"/>
          <p:nvPr/>
        </p:nvPicPr>
        <p:blipFill>
          <a:blip r:embed="rId3">
            <a:alphaModFix/>
          </a:blip>
          <a:stretch>
            <a:fillRect/>
          </a:stretch>
        </p:blipFill>
        <p:spPr>
          <a:xfrm>
            <a:off x="2553651" y="742357"/>
            <a:ext cx="4036700" cy="3451450"/>
          </a:xfrm>
          <a:prstGeom prst="rect">
            <a:avLst/>
          </a:prstGeom>
          <a:noFill/>
          <a:ln>
            <a:noFill/>
          </a:ln>
        </p:spPr>
      </p:pic>
      <p:grpSp>
        <p:nvGrpSpPr>
          <p:cNvPr id="998" name="Google Shape;998;p105"/>
          <p:cNvGrpSpPr/>
          <p:nvPr/>
        </p:nvGrpSpPr>
        <p:grpSpPr>
          <a:xfrm>
            <a:off x="348875" y="210491"/>
            <a:ext cx="8620650" cy="4722522"/>
            <a:chOff x="311700" y="199653"/>
            <a:chExt cx="8620650" cy="4722522"/>
          </a:xfrm>
        </p:grpSpPr>
        <p:pic>
          <p:nvPicPr>
            <p:cNvPr id="999" name="Google Shape;999;p105"/>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1000" name="Google Shape;1000;p105"/>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1001" name="Google Shape;1001;p105"/>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1002" name="Google Shape;1002;p105"/>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06"/>
          <p:cNvSpPr txBox="1"/>
          <p:nvPr>
            <p:ph idx="1" type="subTitle"/>
          </p:nvPr>
        </p:nvSpPr>
        <p:spPr>
          <a:xfrm>
            <a:off x="123900" y="2888175"/>
            <a:ext cx="8896200" cy="9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it" sz="2100">
                <a:solidFill>
                  <a:srgbClr val="666666"/>
                </a:solidFill>
                <a:latin typeface="Source Sans Pro Light"/>
                <a:ea typeface="Source Sans Pro Light"/>
                <a:cs typeface="Source Sans Pro Light"/>
                <a:sym typeface="Source Sans Pro Light"/>
              </a:rPr>
              <a:t>Apollo è la piattaforma per costruire applicazioni basate su GraphQL, creando un layer di comunicazione tra i clients (Angular, React, Mobile, etc…) </a:t>
            </a:r>
            <a:endParaRPr i="1" sz="21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None/>
            </a:pPr>
            <a:r>
              <a:rPr i="1" lang="it" sz="2100">
                <a:solidFill>
                  <a:srgbClr val="666666"/>
                </a:solidFill>
                <a:latin typeface="Source Sans Pro Light"/>
                <a:ea typeface="Source Sans Pro Light"/>
                <a:cs typeface="Source Sans Pro Light"/>
                <a:sym typeface="Source Sans Pro Light"/>
              </a:rPr>
              <a:t>ed i backend services.</a:t>
            </a:r>
            <a:endParaRPr sz="2100">
              <a:solidFill>
                <a:srgbClr val="FF0000"/>
              </a:solidFill>
              <a:latin typeface="Source Sans Pro Light"/>
              <a:ea typeface="Source Sans Pro Light"/>
              <a:cs typeface="Source Sans Pro Light"/>
              <a:sym typeface="Source Sans Pro Light"/>
            </a:endParaRPr>
          </a:p>
        </p:txBody>
      </p:sp>
      <p:pic>
        <p:nvPicPr>
          <p:cNvPr id="1008" name="Google Shape;1008;p106"/>
          <p:cNvPicPr preferRelativeResize="0"/>
          <p:nvPr/>
        </p:nvPicPr>
        <p:blipFill>
          <a:blip r:embed="rId3">
            <a:alphaModFix/>
          </a:blip>
          <a:stretch>
            <a:fillRect/>
          </a:stretch>
        </p:blipFill>
        <p:spPr>
          <a:xfrm>
            <a:off x="1814875" y="909452"/>
            <a:ext cx="5514248" cy="1840375"/>
          </a:xfrm>
          <a:prstGeom prst="rect">
            <a:avLst/>
          </a:prstGeom>
          <a:noFill/>
          <a:ln>
            <a:noFill/>
          </a:ln>
        </p:spPr>
      </p:pic>
      <p:grpSp>
        <p:nvGrpSpPr>
          <p:cNvPr id="1009" name="Google Shape;1009;p106"/>
          <p:cNvGrpSpPr/>
          <p:nvPr/>
        </p:nvGrpSpPr>
        <p:grpSpPr>
          <a:xfrm>
            <a:off x="348875" y="210491"/>
            <a:ext cx="8620650" cy="4722522"/>
            <a:chOff x="311700" y="199653"/>
            <a:chExt cx="8620650" cy="4722522"/>
          </a:xfrm>
        </p:grpSpPr>
        <p:pic>
          <p:nvPicPr>
            <p:cNvPr id="1010" name="Google Shape;1010;p106"/>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1011" name="Google Shape;1011;p106"/>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1012" name="Google Shape;1012;p106"/>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1013" name="Google Shape;1013;p106"/>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300"/>
                                        <p:tgtEl>
                                          <p:spTgt spid="10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07"/>
          <p:cNvSpPr txBox="1"/>
          <p:nvPr>
            <p:ph idx="1" type="subTitle"/>
          </p:nvPr>
        </p:nvSpPr>
        <p:spPr>
          <a:xfrm>
            <a:off x="372325" y="1417925"/>
            <a:ext cx="4066500" cy="259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300">
                <a:solidFill>
                  <a:srgbClr val="666666"/>
                </a:solidFill>
                <a:latin typeface="Source Sans Pro Light"/>
                <a:ea typeface="Source Sans Pro Light"/>
                <a:cs typeface="Source Sans Pro Light"/>
                <a:sym typeface="Source Sans Pro Light"/>
              </a:rPr>
              <a:t>L’ecosistema</a:t>
            </a:r>
            <a:endParaRPr sz="2300">
              <a:solidFill>
                <a:srgbClr val="666666"/>
              </a:solidFill>
              <a:latin typeface="Source Sans Pro Light"/>
              <a:ea typeface="Source Sans Pro Light"/>
              <a:cs typeface="Source Sans Pro Light"/>
              <a:sym typeface="Source Sans Pro Light"/>
            </a:endParaRPr>
          </a:p>
          <a:p>
            <a:pPr indent="-342900" lvl="0" marL="457200" rtl="0" algn="l">
              <a:spcBef>
                <a:spcPts val="0"/>
              </a:spcBef>
              <a:spcAft>
                <a:spcPts val="0"/>
              </a:spcAft>
              <a:buClr>
                <a:srgbClr val="666666"/>
              </a:buClr>
              <a:buSzPts val="1800"/>
              <a:buFont typeface="Source Sans Pro Light"/>
              <a:buChar char="●"/>
            </a:pPr>
            <a:r>
              <a:rPr lang="it" sz="2000">
                <a:solidFill>
                  <a:srgbClr val="666666"/>
                </a:solidFill>
                <a:latin typeface="Source Sans Pro Light"/>
                <a:ea typeface="Source Sans Pro Light"/>
                <a:cs typeface="Source Sans Pro Light"/>
                <a:sym typeface="Source Sans Pro Light"/>
              </a:rPr>
              <a:t>Apollo Client</a:t>
            </a:r>
            <a:br>
              <a:rPr lang="it" sz="2000">
                <a:solidFill>
                  <a:srgbClr val="666666"/>
                </a:solidFill>
                <a:latin typeface="Source Sans Pro Light"/>
                <a:ea typeface="Source Sans Pro Light"/>
                <a:cs typeface="Source Sans Pro Light"/>
                <a:sym typeface="Source Sans Pro Light"/>
              </a:rPr>
            </a:br>
            <a:r>
              <a:rPr lang="it" sz="1200">
                <a:solidFill>
                  <a:srgbClr val="666666"/>
                </a:solidFill>
                <a:latin typeface="Source Sans Pro Light"/>
                <a:ea typeface="Source Sans Pro Light"/>
                <a:cs typeface="Source Sans Pro Light"/>
                <a:sym typeface="Source Sans Pro Light"/>
              </a:rPr>
              <a:t>Libreria open-source per la gestione della comunicazione e dello stato per le client applications.</a:t>
            </a:r>
            <a:endParaRPr sz="1200">
              <a:solidFill>
                <a:srgbClr val="666666"/>
              </a:solidFill>
              <a:latin typeface="Source Sans Pro Light"/>
              <a:ea typeface="Source Sans Pro Light"/>
              <a:cs typeface="Source Sans Pro Light"/>
              <a:sym typeface="Source Sans Pro Light"/>
            </a:endParaRPr>
          </a:p>
          <a:p>
            <a:pPr indent="-342900" lvl="0" marL="457200" rtl="0" algn="l">
              <a:spcBef>
                <a:spcPts val="0"/>
              </a:spcBef>
              <a:spcAft>
                <a:spcPts val="0"/>
              </a:spcAft>
              <a:buClr>
                <a:srgbClr val="666666"/>
              </a:buClr>
              <a:buSzPts val="1800"/>
              <a:buFont typeface="Source Sans Pro Light"/>
              <a:buChar char="●"/>
            </a:pPr>
            <a:r>
              <a:rPr lang="it" sz="2000">
                <a:solidFill>
                  <a:srgbClr val="666666"/>
                </a:solidFill>
                <a:latin typeface="Source Sans Pro Light"/>
                <a:ea typeface="Source Sans Pro Light"/>
                <a:cs typeface="Source Sans Pro Light"/>
                <a:sym typeface="Source Sans Pro Light"/>
              </a:rPr>
              <a:t>Apollo Server</a:t>
            </a:r>
            <a:br>
              <a:rPr lang="it" sz="2000">
                <a:solidFill>
                  <a:srgbClr val="666666"/>
                </a:solidFill>
                <a:latin typeface="Source Sans Pro Light"/>
                <a:ea typeface="Source Sans Pro Light"/>
                <a:cs typeface="Source Sans Pro Light"/>
                <a:sym typeface="Source Sans Pro Light"/>
              </a:rPr>
            </a:br>
            <a:r>
              <a:rPr lang="it" sz="1200">
                <a:solidFill>
                  <a:srgbClr val="666666"/>
                </a:solidFill>
                <a:latin typeface="Source Sans Pro Light"/>
                <a:ea typeface="Source Sans Pro Light"/>
                <a:cs typeface="Source Sans Pro Light"/>
                <a:sym typeface="Source Sans Pro Light"/>
              </a:rPr>
              <a:t>Open-source framework per implementare un server GraphQL.</a:t>
            </a:r>
            <a:endParaRPr sz="12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Apollo Engine</a:t>
            </a:r>
            <a:endParaRPr sz="2000">
              <a:solidFill>
                <a:srgbClr val="666666"/>
              </a:solidFill>
              <a:latin typeface="Source Sans Pro Light"/>
              <a:ea typeface="Source Sans Pro Light"/>
              <a:cs typeface="Source Sans Pro Light"/>
              <a:sym typeface="Source Sans Pro Light"/>
            </a:endParaRPr>
          </a:p>
          <a:p>
            <a:pPr indent="0" lvl="0" marL="457200" rtl="0" algn="l">
              <a:spcBef>
                <a:spcPts val="0"/>
              </a:spcBef>
              <a:spcAft>
                <a:spcPts val="0"/>
              </a:spcAft>
              <a:buNone/>
            </a:pPr>
            <a:r>
              <a:rPr lang="it" sz="1200">
                <a:solidFill>
                  <a:srgbClr val="666666"/>
                </a:solidFill>
                <a:latin typeface="Source Sans Pro Light"/>
                <a:ea typeface="Source Sans Pro Light"/>
                <a:cs typeface="Source Sans Pro Light"/>
                <a:sym typeface="Source Sans Pro Light"/>
              </a:rPr>
              <a:t>Servizio Cloud utile per schema management, monitoring, validazione, etc...</a:t>
            </a:r>
            <a:endParaRPr sz="1200">
              <a:solidFill>
                <a:srgbClr val="666666"/>
              </a:solidFill>
              <a:latin typeface="Source Sans Pro Light"/>
              <a:ea typeface="Source Sans Pro Light"/>
              <a:cs typeface="Source Sans Pro Light"/>
              <a:sym typeface="Source Sans Pro Light"/>
            </a:endParaRPr>
          </a:p>
          <a:p>
            <a:pPr indent="-355600" lvl="0" marL="457200" rtl="0" algn="l">
              <a:spcBef>
                <a:spcPts val="0"/>
              </a:spcBef>
              <a:spcAft>
                <a:spcPts val="0"/>
              </a:spcAft>
              <a:buClr>
                <a:srgbClr val="666666"/>
              </a:buClr>
              <a:buSzPts val="2000"/>
              <a:buFont typeface="Source Sans Pro Light"/>
              <a:buChar char="●"/>
            </a:pPr>
            <a:r>
              <a:rPr lang="it" sz="2000">
                <a:solidFill>
                  <a:srgbClr val="666666"/>
                </a:solidFill>
                <a:latin typeface="Source Sans Pro Light"/>
                <a:ea typeface="Source Sans Pro Light"/>
                <a:cs typeface="Source Sans Pro Light"/>
                <a:sym typeface="Source Sans Pro Light"/>
              </a:rPr>
              <a:t>Developer Tools</a:t>
            </a:r>
            <a:endParaRPr sz="2000">
              <a:solidFill>
                <a:srgbClr val="666666"/>
              </a:solidFill>
              <a:latin typeface="Source Sans Pro Light"/>
              <a:ea typeface="Source Sans Pro Light"/>
              <a:cs typeface="Source Sans Pro Light"/>
              <a:sym typeface="Source Sans Pro Light"/>
            </a:endParaRPr>
          </a:p>
          <a:p>
            <a:pPr indent="0" lvl="0" marL="457200" rtl="0" algn="l">
              <a:spcBef>
                <a:spcPts val="0"/>
              </a:spcBef>
              <a:spcAft>
                <a:spcPts val="0"/>
              </a:spcAft>
              <a:buNone/>
            </a:pPr>
            <a:r>
              <a:rPr lang="it" sz="1200">
                <a:solidFill>
                  <a:srgbClr val="666666"/>
                </a:solidFill>
                <a:latin typeface="Source Sans Pro Light"/>
                <a:ea typeface="Source Sans Pro Light"/>
                <a:cs typeface="Source Sans Pro Light"/>
                <a:sym typeface="Source Sans Pro Light"/>
              </a:rPr>
              <a:t>CLI, Extensions for Chrome e VS Code</a:t>
            </a:r>
            <a:endParaRPr sz="12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800">
              <a:solidFill>
                <a:srgbClr val="666666"/>
              </a:solidFill>
              <a:latin typeface="Quicksand"/>
              <a:ea typeface="Quicksand"/>
              <a:cs typeface="Quicksand"/>
              <a:sym typeface="Quicksand"/>
            </a:endParaRPr>
          </a:p>
        </p:txBody>
      </p:sp>
      <p:sp>
        <p:nvSpPr>
          <p:cNvPr id="1019" name="Google Shape;1019;p107"/>
          <p:cNvSpPr txBox="1"/>
          <p:nvPr>
            <p:ph type="ctrTitle"/>
          </p:nvPr>
        </p:nvSpPr>
        <p:spPr>
          <a:xfrm>
            <a:off x="501300" y="674224"/>
            <a:ext cx="8141400" cy="74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Apollo Platform</a:t>
            </a:r>
            <a:endParaRPr sz="3400">
              <a:solidFill>
                <a:srgbClr val="666666"/>
              </a:solidFill>
              <a:latin typeface="Source Sans Pro Light"/>
              <a:ea typeface="Source Sans Pro Light"/>
              <a:cs typeface="Source Sans Pro Light"/>
              <a:sym typeface="Source Sans Pro Light"/>
            </a:endParaRPr>
          </a:p>
        </p:txBody>
      </p:sp>
      <p:pic>
        <p:nvPicPr>
          <p:cNvPr id="1020" name="Google Shape;1020;p107"/>
          <p:cNvPicPr preferRelativeResize="0"/>
          <p:nvPr/>
        </p:nvPicPr>
        <p:blipFill>
          <a:blip r:embed="rId3">
            <a:alphaModFix/>
          </a:blip>
          <a:stretch>
            <a:fillRect/>
          </a:stretch>
        </p:blipFill>
        <p:spPr>
          <a:xfrm>
            <a:off x="4221551" y="1700950"/>
            <a:ext cx="4705176" cy="2214663"/>
          </a:xfrm>
          <a:prstGeom prst="rect">
            <a:avLst/>
          </a:prstGeom>
          <a:noFill/>
          <a:ln>
            <a:noFill/>
          </a:ln>
        </p:spPr>
      </p:pic>
      <p:grpSp>
        <p:nvGrpSpPr>
          <p:cNvPr id="1021" name="Google Shape;1021;p107"/>
          <p:cNvGrpSpPr/>
          <p:nvPr/>
        </p:nvGrpSpPr>
        <p:grpSpPr>
          <a:xfrm>
            <a:off x="348875" y="210491"/>
            <a:ext cx="8620650" cy="4722522"/>
            <a:chOff x="311700" y="199653"/>
            <a:chExt cx="8620650" cy="4722522"/>
          </a:xfrm>
        </p:grpSpPr>
        <p:pic>
          <p:nvPicPr>
            <p:cNvPr id="1022" name="Google Shape;1022;p107"/>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1023" name="Google Shape;1023;p107"/>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1024" name="Google Shape;1024;p107"/>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1025" name="Google Shape;1025;p107"/>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pic>
        <p:nvPicPr>
          <p:cNvPr id="1030" name="Google Shape;1030;p108"/>
          <p:cNvPicPr preferRelativeResize="0"/>
          <p:nvPr/>
        </p:nvPicPr>
        <p:blipFill>
          <a:blip r:embed="rId3">
            <a:alphaModFix/>
          </a:blip>
          <a:stretch>
            <a:fillRect/>
          </a:stretch>
        </p:blipFill>
        <p:spPr>
          <a:xfrm>
            <a:off x="2098200" y="1180225"/>
            <a:ext cx="4947600" cy="2783050"/>
          </a:xfrm>
          <a:prstGeom prst="rect">
            <a:avLst/>
          </a:prstGeom>
          <a:noFill/>
          <a:ln>
            <a:noFill/>
          </a:ln>
        </p:spPr>
      </p:pic>
      <p:sp>
        <p:nvSpPr>
          <p:cNvPr id="1031" name="Google Shape;1031;p108"/>
          <p:cNvSpPr txBox="1"/>
          <p:nvPr>
            <p:ph type="ctrTitle"/>
          </p:nvPr>
        </p:nvSpPr>
        <p:spPr>
          <a:xfrm>
            <a:off x="974550" y="3214550"/>
            <a:ext cx="71949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600">
                <a:solidFill>
                  <a:srgbClr val="666666"/>
                </a:solidFill>
                <a:latin typeface="Source Sans Pro Light"/>
                <a:ea typeface="Source Sans Pro Light"/>
                <a:cs typeface="Source Sans Pro Light"/>
                <a:sym typeface="Source Sans Pro Light"/>
              </a:rPr>
              <a:t>è una tecnologia consolidata!</a:t>
            </a:r>
            <a:endParaRPr sz="3600">
              <a:solidFill>
                <a:srgbClr val="666666"/>
              </a:solidFill>
              <a:latin typeface="Source Sans Pro Light"/>
              <a:ea typeface="Source Sans Pro Light"/>
              <a:cs typeface="Source Sans Pro Light"/>
              <a:sym typeface="Source Sans Pro Light"/>
            </a:endParaRPr>
          </a:p>
        </p:txBody>
      </p:sp>
      <p:grpSp>
        <p:nvGrpSpPr>
          <p:cNvPr id="1032" name="Google Shape;1032;p108"/>
          <p:cNvGrpSpPr/>
          <p:nvPr/>
        </p:nvGrpSpPr>
        <p:grpSpPr>
          <a:xfrm>
            <a:off x="348875" y="210491"/>
            <a:ext cx="8620650" cy="4722522"/>
            <a:chOff x="311700" y="199653"/>
            <a:chExt cx="8620650" cy="4722522"/>
          </a:xfrm>
        </p:grpSpPr>
        <p:pic>
          <p:nvPicPr>
            <p:cNvPr id="1033" name="Google Shape;1033;p108"/>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1034" name="Google Shape;1034;p108"/>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1035" name="Google Shape;1035;p108"/>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1036" name="Google Shape;1036;p108"/>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09"/>
          <p:cNvSpPr txBox="1"/>
          <p:nvPr>
            <p:ph type="ctrTitle"/>
          </p:nvPr>
        </p:nvSpPr>
        <p:spPr>
          <a:xfrm>
            <a:off x="147150" y="764100"/>
            <a:ext cx="88497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5000">
                <a:solidFill>
                  <a:srgbClr val="666666"/>
                </a:solidFill>
                <a:latin typeface="Source Sans Pro Light"/>
                <a:ea typeface="Source Sans Pro Light"/>
                <a:cs typeface="Source Sans Pro Light"/>
                <a:sym typeface="Source Sans Pro Light"/>
              </a:rPr>
              <a:t>Devo imparare Deno?</a:t>
            </a:r>
            <a:endParaRPr sz="5000">
              <a:solidFill>
                <a:srgbClr val="666666"/>
              </a:solidFill>
              <a:latin typeface="Source Sans Pro Light"/>
              <a:ea typeface="Source Sans Pro Light"/>
              <a:cs typeface="Source Sans Pro Light"/>
              <a:sym typeface="Source Sans Pro Light"/>
            </a:endParaRPr>
          </a:p>
        </p:txBody>
      </p:sp>
      <p:sp>
        <p:nvSpPr>
          <p:cNvPr id="1042" name="Google Shape;1042;p109"/>
          <p:cNvSpPr txBox="1"/>
          <p:nvPr>
            <p:ph idx="1" type="subTitle"/>
          </p:nvPr>
        </p:nvSpPr>
        <p:spPr>
          <a:xfrm>
            <a:off x="23250" y="1585175"/>
            <a:ext cx="9097500" cy="12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4200">
                <a:solidFill>
                  <a:srgbClr val="666666"/>
                </a:solidFill>
                <a:latin typeface="Source Sans Pro Light"/>
                <a:ea typeface="Source Sans Pro Light"/>
                <a:cs typeface="Source Sans Pro Light"/>
                <a:sym typeface="Source Sans Pro Light"/>
              </a:rPr>
              <a:t>Giuro che non lo so…</a:t>
            </a:r>
            <a:endParaRPr sz="4200">
              <a:solidFill>
                <a:srgbClr val="666666"/>
              </a:solidFill>
              <a:latin typeface="Source Sans Pro Light"/>
              <a:ea typeface="Source Sans Pro Light"/>
              <a:cs typeface="Source Sans Pro Light"/>
              <a:sym typeface="Source Sans Pro Light"/>
            </a:endParaRPr>
          </a:p>
          <a:p>
            <a:pPr indent="0" lvl="0" marL="0" rtl="0" algn="ctr">
              <a:spcBef>
                <a:spcPts val="0"/>
              </a:spcBef>
              <a:spcAft>
                <a:spcPts val="0"/>
              </a:spcAft>
              <a:buNone/>
            </a:pPr>
            <a:r>
              <a:rPr lang="it" sz="2600">
                <a:solidFill>
                  <a:srgbClr val="666666"/>
                </a:solidFill>
                <a:latin typeface="Source Sans Pro Light"/>
                <a:ea typeface="Source Sans Pro Light"/>
                <a:cs typeface="Source Sans Pro Light"/>
                <a:sym typeface="Source Sans Pro Light"/>
              </a:rPr>
              <a:t>ma vi ho detto prima delle cose che potrebbero convincervi! :D</a:t>
            </a:r>
            <a:endParaRPr sz="2600">
              <a:solidFill>
                <a:srgbClr val="666666"/>
              </a:solidFill>
              <a:latin typeface="Source Sans Pro Light"/>
              <a:ea typeface="Source Sans Pro Light"/>
              <a:cs typeface="Source Sans Pro Light"/>
              <a:sym typeface="Source Sans Pro Light"/>
            </a:endParaRPr>
          </a:p>
        </p:txBody>
      </p:sp>
      <p:sp>
        <p:nvSpPr>
          <p:cNvPr id="1043" name="Google Shape;1043;p109"/>
          <p:cNvSpPr txBox="1"/>
          <p:nvPr>
            <p:ph idx="1" type="subTitle"/>
          </p:nvPr>
        </p:nvSpPr>
        <p:spPr>
          <a:xfrm>
            <a:off x="2907050" y="3301200"/>
            <a:ext cx="5356200" cy="8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600">
                <a:solidFill>
                  <a:srgbClr val="666666"/>
                </a:solidFill>
                <a:latin typeface="Source Sans Pro Light"/>
                <a:ea typeface="Source Sans Pro Light"/>
                <a:cs typeface="Source Sans Pro Light"/>
                <a:sym typeface="Source Sans Pro Light"/>
              </a:rPr>
              <a:t>E poi il </a:t>
            </a:r>
            <a:r>
              <a:rPr lang="it" sz="2600" u="sng">
                <a:solidFill>
                  <a:schemeClr val="hlink"/>
                </a:solidFill>
                <a:latin typeface="Source Sans Pro"/>
                <a:ea typeface="Source Sans Pro"/>
                <a:cs typeface="Source Sans Pro"/>
                <a:sym typeface="Source Sans Pro"/>
                <a:hlinkClick r:id="rId3"/>
              </a:rPr>
              <a:t>logo è troppo figo</a:t>
            </a:r>
            <a:r>
              <a:rPr lang="it" sz="2600">
                <a:solidFill>
                  <a:srgbClr val="666666"/>
                </a:solidFill>
                <a:latin typeface="Source Sans Pro"/>
                <a:ea typeface="Source Sans Pro"/>
                <a:cs typeface="Source Sans Pro"/>
                <a:sym typeface="Source Sans Pro"/>
              </a:rPr>
              <a:t> </a:t>
            </a:r>
            <a:endParaRPr sz="2600">
              <a:solidFill>
                <a:srgbClr val="666666"/>
              </a:solidFill>
              <a:latin typeface="Source Sans Pro"/>
              <a:ea typeface="Source Sans Pro"/>
              <a:cs typeface="Source Sans Pro"/>
              <a:sym typeface="Source Sans Pro"/>
            </a:endParaRPr>
          </a:p>
          <a:p>
            <a:pPr indent="0" lvl="0" marL="0" rtl="0" algn="l">
              <a:spcBef>
                <a:spcPts val="0"/>
              </a:spcBef>
              <a:spcAft>
                <a:spcPts val="0"/>
              </a:spcAft>
              <a:buNone/>
            </a:pPr>
            <a:r>
              <a:rPr lang="it" sz="2600">
                <a:solidFill>
                  <a:srgbClr val="666666"/>
                </a:solidFill>
                <a:latin typeface="Source Sans Pro Light"/>
                <a:ea typeface="Source Sans Pro Light"/>
                <a:cs typeface="Source Sans Pro Light"/>
                <a:sym typeface="Source Sans Pro Light"/>
              </a:rPr>
              <a:t>e quindi merita una possibilità!</a:t>
            </a:r>
            <a:endParaRPr sz="2600">
              <a:solidFill>
                <a:srgbClr val="666666"/>
              </a:solidFill>
              <a:latin typeface="Source Sans Pro Light"/>
              <a:ea typeface="Source Sans Pro Light"/>
              <a:cs typeface="Source Sans Pro Light"/>
              <a:sym typeface="Source Sans Pro Light"/>
            </a:endParaRPr>
          </a:p>
        </p:txBody>
      </p:sp>
      <p:pic>
        <p:nvPicPr>
          <p:cNvPr id="1044" name="Google Shape;1044;p109"/>
          <p:cNvPicPr preferRelativeResize="0"/>
          <p:nvPr/>
        </p:nvPicPr>
        <p:blipFill>
          <a:blip r:embed="rId4">
            <a:alphaModFix/>
          </a:blip>
          <a:stretch>
            <a:fillRect/>
          </a:stretch>
        </p:blipFill>
        <p:spPr>
          <a:xfrm>
            <a:off x="990350" y="2902600"/>
            <a:ext cx="1656400" cy="1656400"/>
          </a:xfrm>
          <a:prstGeom prst="rect">
            <a:avLst/>
          </a:prstGeom>
          <a:noFill/>
          <a:ln>
            <a:noFill/>
          </a:ln>
        </p:spPr>
      </p:pic>
      <p:grpSp>
        <p:nvGrpSpPr>
          <p:cNvPr id="1045" name="Google Shape;1045;p109"/>
          <p:cNvGrpSpPr/>
          <p:nvPr/>
        </p:nvGrpSpPr>
        <p:grpSpPr>
          <a:xfrm>
            <a:off x="311700" y="199653"/>
            <a:ext cx="8620650" cy="4722522"/>
            <a:chOff x="311700" y="199653"/>
            <a:chExt cx="8620650" cy="4722522"/>
          </a:xfrm>
        </p:grpSpPr>
        <p:pic>
          <p:nvPicPr>
            <p:cNvPr id="1046" name="Google Shape;1046;p109"/>
            <p:cNvPicPr preferRelativeResize="0"/>
            <p:nvPr/>
          </p:nvPicPr>
          <p:blipFill>
            <a:blip r:embed="rId5">
              <a:alphaModFix/>
            </a:blip>
            <a:stretch>
              <a:fillRect/>
            </a:stretch>
          </p:blipFill>
          <p:spPr>
            <a:xfrm>
              <a:off x="311700" y="220475"/>
              <a:ext cx="1399152" cy="410999"/>
            </a:xfrm>
            <a:prstGeom prst="rect">
              <a:avLst/>
            </a:prstGeom>
            <a:noFill/>
            <a:ln>
              <a:noFill/>
            </a:ln>
          </p:spPr>
        </p:pic>
        <p:pic>
          <p:nvPicPr>
            <p:cNvPr id="1047" name="Google Shape;1047;p109"/>
            <p:cNvPicPr preferRelativeResize="0"/>
            <p:nvPr/>
          </p:nvPicPr>
          <p:blipFill>
            <a:blip r:embed="rId6">
              <a:alphaModFix amt="20000"/>
            </a:blip>
            <a:stretch>
              <a:fillRect/>
            </a:stretch>
          </p:blipFill>
          <p:spPr>
            <a:xfrm>
              <a:off x="8583075" y="199653"/>
              <a:ext cx="286400" cy="452642"/>
            </a:xfrm>
            <a:prstGeom prst="rect">
              <a:avLst/>
            </a:prstGeom>
            <a:noFill/>
            <a:ln>
              <a:noFill/>
            </a:ln>
          </p:spPr>
        </p:pic>
        <p:sp>
          <p:nvSpPr>
            <p:cNvPr id="1048" name="Google Shape;1048;p109"/>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1049" name="Google Shape;1049;p109"/>
            <p:cNvPicPr preferRelativeResize="0"/>
            <p:nvPr/>
          </p:nvPicPr>
          <p:blipFill>
            <a:blip r:embed="rId7">
              <a:alphaModFix amt="20000"/>
            </a:blip>
            <a:stretch>
              <a:fillRect/>
            </a:stretch>
          </p:blipFill>
          <p:spPr>
            <a:xfrm>
              <a:off x="311700" y="4405214"/>
              <a:ext cx="286399" cy="44172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0" st="0"/>
                                            </p:txEl>
                                          </p:spTgt>
                                        </p:tgtEl>
                                        <p:attrNameLst>
                                          <p:attrName>style.visibility</p:attrName>
                                        </p:attrNameLst>
                                      </p:cBhvr>
                                      <p:to>
                                        <p:strVal val="visible"/>
                                      </p:to>
                                    </p:set>
                                    <p:animEffect filter="fade" transition="in">
                                      <p:cBhvr>
                                        <p:cTn dur="1000"/>
                                        <p:tgtEl>
                                          <p:spTgt spid="10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1" st="1"/>
                                            </p:txEl>
                                          </p:spTgt>
                                        </p:tgtEl>
                                        <p:attrNameLst>
                                          <p:attrName>style.visibility</p:attrName>
                                        </p:attrNameLst>
                                      </p:cBhvr>
                                      <p:to>
                                        <p:strVal val="visible"/>
                                      </p:to>
                                    </p:set>
                                    <p:animEffect filter="fade" transition="in">
                                      <p:cBhvr>
                                        <p:cTn dur="1000"/>
                                        <p:tgtEl>
                                          <p:spTgt spid="10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1000"/>
                                        <p:tgtEl>
                                          <p:spTgt spid="1044"/>
                                        </p:tgtEl>
                                      </p:cBhvr>
                                    </p:animEffect>
                                  </p:childTnLst>
                                </p:cTn>
                              </p:par>
                              <p:par>
                                <p:cTn fill="hold" nodeType="with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1000"/>
                                        <p:tgtEl>
                                          <p:spTgt spid="10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8"/>
          <p:cNvSpPr txBox="1"/>
          <p:nvPr>
            <p:ph idx="1" type="subTitle"/>
          </p:nvPr>
        </p:nvSpPr>
        <p:spPr>
          <a:xfrm>
            <a:off x="1862700" y="515720"/>
            <a:ext cx="5418600" cy="47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4000">
                <a:solidFill>
                  <a:srgbClr val="666666"/>
                </a:solidFill>
                <a:latin typeface="Source Sans Pro Light"/>
                <a:ea typeface="Source Sans Pro Light"/>
                <a:cs typeface="Source Sans Pro Light"/>
                <a:sym typeface="Source Sans Pro Light"/>
              </a:rPr>
              <a:t>Learning Factory</a:t>
            </a:r>
            <a:endParaRPr sz="4000">
              <a:solidFill>
                <a:srgbClr val="222222"/>
              </a:solidFill>
              <a:highlight>
                <a:srgbClr val="FFFFFF"/>
              </a:highlight>
              <a:latin typeface="Source Sans Pro Light"/>
              <a:ea typeface="Source Sans Pro Light"/>
              <a:cs typeface="Source Sans Pro Light"/>
              <a:sym typeface="Source Sans Pro Light"/>
            </a:endParaRPr>
          </a:p>
        </p:txBody>
      </p:sp>
      <p:grpSp>
        <p:nvGrpSpPr>
          <p:cNvPr id="201" name="Google Shape;201;p38"/>
          <p:cNvGrpSpPr/>
          <p:nvPr/>
        </p:nvGrpSpPr>
        <p:grpSpPr>
          <a:xfrm>
            <a:off x="311700" y="199653"/>
            <a:ext cx="8620650" cy="4722522"/>
            <a:chOff x="311700" y="199653"/>
            <a:chExt cx="8620650" cy="4722522"/>
          </a:xfrm>
        </p:grpSpPr>
        <p:pic>
          <p:nvPicPr>
            <p:cNvPr id="202" name="Google Shape;202;p38"/>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203" name="Google Shape;203;p38"/>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204" name="Google Shape;204;p38"/>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205" name="Google Shape;205;p38"/>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pic>
        <p:nvPicPr>
          <p:cNvPr id="206" name="Google Shape;206;p38"/>
          <p:cNvPicPr preferRelativeResize="0"/>
          <p:nvPr/>
        </p:nvPicPr>
        <p:blipFill>
          <a:blip r:embed="rId6">
            <a:alphaModFix/>
          </a:blip>
          <a:stretch>
            <a:fillRect/>
          </a:stretch>
        </p:blipFill>
        <p:spPr>
          <a:xfrm>
            <a:off x="852600" y="1519925"/>
            <a:ext cx="2659269" cy="2880000"/>
          </a:xfrm>
          <a:prstGeom prst="rect">
            <a:avLst/>
          </a:prstGeom>
          <a:noFill/>
          <a:ln>
            <a:noFill/>
          </a:ln>
        </p:spPr>
      </p:pic>
      <p:sp>
        <p:nvSpPr>
          <p:cNvPr id="207" name="Google Shape;207;p38"/>
          <p:cNvSpPr txBox="1"/>
          <p:nvPr/>
        </p:nvSpPr>
        <p:spPr>
          <a:xfrm>
            <a:off x="4326150" y="1946013"/>
            <a:ext cx="4606200" cy="2107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666666"/>
              </a:buClr>
              <a:buSzPts val="2400"/>
              <a:buFont typeface="Source Sans Pro Light"/>
              <a:buChar char="●"/>
            </a:pPr>
            <a:r>
              <a:rPr lang="it" sz="2400">
                <a:solidFill>
                  <a:srgbClr val="666666"/>
                </a:solidFill>
                <a:latin typeface="Source Sans Pro Light"/>
                <a:ea typeface="Source Sans Pro Light"/>
                <a:cs typeface="Source Sans Pro Light"/>
                <a:sym typeface="Source Sans Pro Light"/>
              </a:rPr>
              <a:t>Formazione in azienda</a:t>
            </a:r>
            <a:endParaRPr sz="2400">
              <a:solidFill>
                <a:srgbClr val="666666"/>
              </a:solidFill>
              <a:latin typeface="Source Sans Pro Light"/>
              <a:ea typeface="Source Sans Pro Light"/>
              <a:cs typeface="Source Sans Pro Light"/>
              <a:sym typeface="Source Sans Pro Light"/>
            </a:endParaRPr>
          </a:p>
          <a:p>
            <a:pPr indent="-381000" lvl="0" marL="457200" rtl="0" algn="l">
              <a:spcBef>
                <a:spcPts val="0"/>
              </a:spcBef>
              <a:spcAft>
                <a:spcPts val="0"/>
              </a:spcAft>
              <a:buClr>
                <a:srgbClr val="666666"/>
              </a:buClr>
              <a:buSzPts val="2400"/>
              <a:buFont typeface="Source Sans Pro Light"/>
              <a:buChar char="●"/>
            </a:pPr>
            <a:r>
              <a:rPr lang="it" sz="2400">
                <a:solidFill>
                  <a:srgbClr val="666666"/>
                </a:solidFill>
                <a:latin typeface="Source Sans Pro Light"/>
                <a:ea typeface="Source Sans Pro Light"/>
                <a:cs typeface="Source Sans Pro Light"/>
                <a:sym typeface="Source Sans Pro Light"/>
              </a:rPr>
              <a:t>Corsi e Workshop</a:t>
            </a:r>
            <a:endParaRPr sz="2400">
              <a:solidFill>
                <a:srgbClr val="666666"/>
              </a:solidFill>
              <a:latin typeface="Source Sans Pro Light"/>
              <a:ea typeface="Source Sans Pro Light"/>
              <a:cs typeface="Source Sans Pro Light"/>
              <a:sym typeface="Source Sans Pro Light"/>
            </a:endParaRPr>
          </a:p>
          <a:p>
            <a:pPr indent="-381000" lvl="0" marL="457200" rtl="0" algn="l">
              <a:spcBef>
                <a:spcPts val="0"/>
              </a:spcBef>
              <a:spcAft>
                <a:spcPts val="0"/>
              </a:spcAft>
              <a:buClr>
                <a:srgbClr val="666666"/>
              </a:buClr>
              <a:buSzPts val="2400"/>
              <a:buFont typeface="Source Sans Pro Light"/>
              <a:buChar char="●"/>
            </a:pPr>
            <a:r>
              <a:rPr lang="it" sz="2400">
                <a:solidFill>
                  <a:srgbClr val="666666"/>
                </a:solidFill>
                <a:latin typeface="Source Sans Pro Light"/>
                <a:ea typeface="Source Sans Pro Light"/>
                <a:cs typeface="Source Sans Pro Light"/>
                <a:sym typeface="Source Sans Pro Light"/>
              </a:rPr>
              <a:t>Eventi online e offline</a:t>
            </a:r>
            <a:endParaRPr sz="2400">
              <a:solidFill>
                <a:srgbClr val="666666"/>
              </a:solidFill>
              <a:latin typeface="Source Sans Pro Light"/>
              <a:ea typeface="Source Sans Pro Light"/>
              <a:cs typeface="Source Sans Pro Light"/>
              <a:sym typeface="Source Sans Pro 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10"/>
          <p:cNvSpPr txBox="1"/>
          <p:nvPr>
            <p:ph type="ctrTitle"/>
          </p:nvPr>
        </p:nvSpPr>
        <p:spPr>
          <a:xfrm>
            <a:off x="311700" y="1212275"/>
            <a:ext cx="4659600" cy="87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it" sz="5000">
                <a:solidFill>
                  <a:srgbClr val="666666"/>
                </a:solidFill>
                <a:latin typeface="Source Sans Pro Light"/>
                <a:ea typeface="Source Sans Pro Light"/>
                <a:cs typeface="Source Sans Pro Light"/>
                <a:sym typeface="Source Sans Pro Light"/>
              </a:rPr>
              <a:t>Il futuro di una</a:t>
            </a:r>
            <a:endParaRPr sz="5000">
              <a:solidFill>
                <a:srgbClr val="666666"/>
              </a:solidFill>
              <a:latin typeface="Source Sans Pro Light"/>
              <a:ea typeface="Source Sans Pro Light"/>
              <a:cs typeface="Source Sans Pro Light"/>
              <a:sym typeface="Source Sans Pro Light"/>
            </a:endParaRPr>
          </a:p>
          <a:p>
            <a:pPr indent="0" lvl="0" marL="0" rtl="0" algn="r">
              <a:spcBef>
                <a:spcPts val="0"/>
              </a:spcBef>
              <a:spcAft>
                <a:spcPts val="0"/>
              </a:spcAft>
              <a:buNone/>
            </a:pPr>
            <a:r>
              <a:rPr lang="it" sz="5000">
                <a:solidFill>
                  <a:srgbClr val="666666"/>
                </a:solidFill>
                <a:latin typeface="Source Sans Pro Light"/>
                <a:ea typeface="Source Sans Pro Light"/>
                <a:cs typeface="Source Sans Pro Light"/>
                <a:sym typeface="Source Sans Pro Light"/>
              </a:rPr>
              <a:t> razza estinta</a:t>
            </a:r>
            <a:endParaRPr sz="5000">
              <a:solidFill>
                <a:srgbClr val="666666"/>
              </a:solidFill>
              <a:latin typeface="Source Sans Pro Light"/>
              <a:ea typeface="Source Sans Pro Light"/>
              <a:cs typeface="Source Sans Pro Light"/>
              <a:sym typeface="Source Sans Pro Light"/>
            </a:endParaRPr>
          </a:p>
        </p:txBody>
      </p:sp>
      <p:sp>
        <p:nvSpPr>
          <p:cNvPr id="1055" name="Google Shape;1055;p110"/>
          <p:cNvSpPr txBox="1"/>
          <p:nvPr>
            <p:ph idx="1" type="subTitle"/>
          </p:nvPr>
        </p:nvSpPr>
        <p:spPr>
          <a:xfrm>
            <a:off x="387300" y="2478988"/>
            <a:ext cx="4508400" cy="87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it" sz="2200">
                <a:solidFill>
                  <a:srgbClr val="666666"/>
                </a:solidFill>
                <a:latin typeface="Source Sans Pro Light"/>
                <a:ea typeface="Source Sans Pro Light"/>
                <a:cs typeface="Source Sans Pro Light"/>
                <a:sym typeface="Source Sans Pro Light"/>
              </a:rPr>
              <a:t>Deno è un interessante prodotto ma non è facile capire ad oggi se avrà uno spazio sul mercato.</a:t>
            </a:r>
            <a:endParaRPr sz="2200">
              <a:solidFill>
                <a:srgbClr val="666666"/>
              </a:solidFill>
              <a:latin typeface="Source Sans Pro Light"/>
              <a:ea typeface="Source Sans Pro Light"/>
              <a:cs typeface="Source Sans Pro Light"/>
              <a:sym typeface="Source Sans Pro Light"/>
            </a:endParaRPr>
          </a:p>
          <a:p>
            <a:pPr indent="0" lvl="0" marL="0" rtl="0" algn="r">
              <a:spcBef>
                <a:spcPts val="0"/>
              </a:spcBef>
              <a:spcAft>
                <a:spcPts val="0"/>
              </a:spcAft>
              <a:buNone/>
            </a:pPr>
            <a:r>
              <a:t/>
            </a:r>
            <a:endParaRPr sz="2200">
              <a:solidFill>
                <a:srgbClr val="666666"/>
              </a:solidFill>
              <a:latin typeface="Source Sans Pro Light"/>
              <a:ea typeface="Source Sans Pro Light"/>
              <a:cs typeface="Source Sans Pro Light"/>
              <a:sym typeface="Source Sans Pro Light"/>
            </a:endParaRPr>
          </a:p>
        </p:txBody>
      </p:sp>
      <p:sp>
        <p:nvSpPr>
          <p:cNvPr id="1056" name="Google Shape;1056;p110"/>
          <p:cNvSpPr txBox="1"/>
          <p:nvPr>
            <p:ph idx="1" type="subTitle"/>
          </p:nvPr>
        </p:nvSpPr>
        <p:spPr>
          <a:xfrm>
            <a:off x="133200" y="3745725"/>
            <a:ext cx="4762500" cy="64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it" sz="2200">
                <a:solidFill>
                  <a:srgbClr val="666666"/>
                </a:solidFill>
                <a:latin typeface="Source Sans Pro Light"/>
                <a:ea typeface="Source Sans Pro Light"/>
                <a:cs typeface="Source Sans Pro Light"/>
                <a:sym typeface="Source Sans Pro Light"/>
              </a:rPr>
              <a:t>...o se si estinguerà per via di Albano!</a:t>
            </a:r>
            <a:endParaRPr sz="2200">
              <a:solidFill>
                <a:srgbClr val="666666"/>
              </a:solidFill>
              <a:latin typeface="Source Sans Pro Light"/>
              <a:ea typeface="Source Sans Pro Light"/>
              <a:cs typeface="Source Sans Pro Light"/>
              <a:sym typeface="Source Sans Pro Light"/>
            </a:endParaRPr>
          </a:p>
        </p:txBody>
      </p:sp>
      <p:pic>
        <p:nvPicPr>
          <p:cNvPr id="1057" name="Google Shape;1057;p110"/>
          <p:cNvPicPr preferRelativeResize="0"/>
          <p:nvPr/>
        </p:nvPicPr>
        <p:blipFill>
          <a:blip r:embed="rId3">
            <a:alphaModFix/>
          </a:blip>
          <a:stretch>
            <a:fillRect/>
          </a:stretch>
        </p:blipFill>
        <p:spPr>
          <a:xfrm>
            <a:off x="5466950" y="843975"/>
            <a:ext cx="2901749" cy="2901749"/>
          </a:xfrm>
          <a:prstGeom prst="rect">
            <a:avLst/>
          </a:prstGeom>
          <a:noFill/>
          <a:ln>
            <a:noFill/>
          </a:ln>
        </p:spPr>
      </p:pic>
      <p:pic>
        <p:nvPicPr>
          <p:cNvPr id="1058" name="Google Shape;1058;p110"/>
          <p:cNvPicPr preferRelativeResize="0"/>
          <p:nvPr/>
        </p:nvPicPr>
        <p:blipFill>
          <a:blip r:embed="rId4">
            <a:alphaModFix/>
          </a:blip>
          <a:stretch>
            <a:fillRect/>
          </a:stretch>
        </p:blipFill>
        <p:spPr>
          <a:xfrm>
            <a:off x="5242650" y="743650"/>
            <a:ext cx="3421251" cy="3531425"/>
          </a:xfrm>
          <a:prstGeom prst="rect">
            <a:avLst/>
          </a:prstGeom>
          <a:noFill/>
          <a:ln>
            <a:noFill/>
          </a:ln>
        </p:spPr>
      </p:pic>
      <p:grpSp>
        <p:nvGrpSpPr>
          <p:cNvPr id="1059" name="Google Shape;1059;p110"/>
          <p:cNvGrpSpPr/>
          <p:nvPr/>
        </p:nvGrpSpPr>
        <p:grpSpPr>
          <a:xfrm>
            <a:off x="311700" y="199653"/>
            <a:ext cx="8620650" cy="4722522"/>
            <a:chOff x="311700" y="199653"/>
            <a:chExt cx="8620650" cy="4722522"/>
          </a:xfrm>
        </p:grpSpPr>
        <p:pic>
          <p:nvPicPr>
            <p:cNvPr id="1060" name="Google Shape;1060;p110"/>
            <p:cNvPicPr preferRelativeResize="0"/>
            <p:nvPr/>
          </p:nvPicPr>
          <p:blipFill>
            <a:blip r:embed="rId5">
              <a:alphaModFix/>
            </a:blip>
            <a:stretch>
              <a:fillRect/>
            </a:stretch>
          </p:blipFill>
          <p:spPr>
            <a:xfrm>
              <a:off x="311700" y="220475"/>
              <a:ext cx="1399152" cy="410999"/>
            </a:xfrm>
            <a:prstGeom prst="rect">
              <a:avLst/>
            </a:prstGeom>
            <a:noFill/>
            <a:ln>
              <a:noFill/>
            </a:ln>
          </p:spPr>
        </p:pic>
        <p:pic>
          <p:nvPicPr>
            <p:cNvPr id="1061" name="Google Shape;1061;p110"/>
            <p:cNvPicPr preferRelativeResize="0"/>
            <p:nvPr/>
          </p:nvPicPr>
          <p:blipFill>
            <a:blip r:embed="rId6">
              <a:alphaModFix amt="20000"/>
            </a:blip>
            <a:stretch>
              <a:fillRect/>
            </a:stretch>
          </p:blipFill>
          <p:spPr>
            <a:xfrm>
              <a:off x="8583075" y="199653"/>
              <a:ext cx="286400" cy="452642"/>
            </a:xfrm>
            <a:prstGeom prst="rect">
              <a:avLst/>
            </a:prstGeom>
            <a:noFill/>
            <a:ln>
              <a:noFill/>
            </a:ln>
          </p:spPr>
        </p:pic>
        <p:sp>
          <p:nvSpPr>
            <p:cNvPr id="1062" name="Google Shape;1062;p110"/>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1063" name="Google Shape;1063;p110"/>
            <p:cNvPicPr preferRelativeResize="0"/>
            <p:nvPr/>
          </p:nvPicPr>
          <p:blipFill>
            <a:blip r:embed="rId7">
              <a:alphaModFix amt="20000"/>
            </a:blip>
            <a:stretch>
              <a:fillRect/>
            </a:stretch>
          </p:blipFill>
          <p:spPr>
            <a:xfrm>
              <a:off x="311700" y="4405214"/>
              <a:ext cx="286399" cy="44172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1000"/>
                                        <p:tgtEl>
                                          <p:spTgt spid="1056"/>
                                        </p:tgtEl>
                                      </p:cBhvr>
                                    </p:animEffect>
                                  </p:childTnLst>
                                </p:cTn>
                              </p:par>
                              <p:par>
                                <p:cTn fill="hold" nodeType="withEffect" presetClass="entr" presetID="10" presetSubtype="0">
                                  <p:stCondLst>
                                    <p:cond delay="0"/>
                                  </p:stCondLst>
                                  <p:childTnLst>
                                    <p:set>
                                      <p:cBhvr>
                                        <p:cTn dur="1" fill="hold">
                                          <p:stCondLst>
                                            <p:cond delay="0"/>
                                          </p:stCondLst>
                                        </p:cTn>
                                        <p:tgtEl>
                                          <p:spTgt spid="1058"/>
                                        </p:tgtEl>
                                        <p:attrNameLst>
                                          <p:attrName>style.visibility</p:attrName>
                                        </p:attrNameLst>
                                      </p:cBhvr>
                                      <p:to>
                                        <p:strVal val="visible"/>
                                      </p:to>
                                    </p:set>
                                    <p:animEffect filter="fade" transition="in">
                                      <p:cBhvr>
                                        <p:cTn dur="1000"/>
                                        <p:tgtEl>
                                          <p:spTgt spid="10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11"/>
          <p:cNvSpPr txBox="1"/>
          <p:nvPr>
            <p:ph type="ctrTitle"/>
          </p:nvPr>
        </p:nvSpPr>
        <p:spPr>
          <a:xfrm>
            <a:off x="123900" y="787375"/>
            <a:ext cx="88497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5000">
                <a:solidFill>
                  <a:srgbClr val="666666"/>
                </a:solidFill>
                <a:latin typeface="Source Sans Pro Light"/>
                <a:ea typeface="Source Sans Pro Light"/>
                <a:cs typeface="Source Sans Pro Light"/>
                <a:sym typeface="Source Sans Pro Light"/>
              </a:rPr>
              <a:t>Il futuro di una razza estinta</a:t>
            </a:r>
            <a:endParaRPr sz="5000">
              <a:solidFill>
                <a:srgbClr val="666666"/>
              </a:solidFill>
              <a:latin typeface="Source Sans Pro Light"/>
              <a:ea typeface="Source Sans Pro Light"/>
              <a:cs typeface="Source Sans Pro Light"/>
              <a:sym typeface="Source Sans Pro Light"/>
            </a:endParaRPr>
          </a:p>
        </p:txBody>
      </p:sp>
      <p:sp>
        <p:nvSpPr>
          <p:cNvPr id="1069" name="Google Shape;1069;p111"/>
          <p:cNvSpPr txBox="1"/>
          <p:nvPr>
            <p:ph idx="1" type="subTitle"/>
          </p:nvPr>
        </p:nvSpPr>
        <p:spPr>
          <a:xfrm>
            <a:off x="311700" y="1667475"/>
            <a:ext cx="4218600" cy="9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200">
                <a:solidFill>
                  <a:srgbClr val="666666"/>
                </a:solidFill>
                <a:latin typeface="Source Sans Pro Light"/>
                <a:ea typeface="Source Sans Pro Light"/>
                <a:cs typeface="Source Sans Pro Light"/>
                <a:sym typeface="Source Sans Pro Light"/>
              </a:rPr>
              <a:t>Le novità sono interessanti ma sono sufficienti a renderlo una vera alternativa a Node.js?</a:t>
            </a:r>
            <a:br>
              <a:rPr lang="it" sz="2200">
                <a:solidFill>
                  <a:srgbClr val="666666"/>
                </a:solidFill>
                <a:latin typeface="Source Sans Pro Light"/>
                <a:ea typeface="Source Sans Pro Light"/>
                <a:cs typeface="Source Sans Pro Light"/>
                <a:sym typeface="Source Sans Pro Light"/>
              </a:rPr>
            </a:br>
            <a:endParaRPr sz="900">
              <a:solidFill>
                <a:srgbClr val="666666"/>
              </a:solidFill>
              <a:latin typeface="Source Sans Pro Light"/>
              <a:ea typeface="Source Sans Pro Light"/>
              <a:cs typeface="Source Sans Pro Light"/>
              <a:sym typeface="Source Sans Pro Light"/>
            </a:endParaRPr>
          </a:p>
          <a:p>
            <a:pPr indent="-349250" lvl="0" marL="457200" rtl="0" algn="l">
              <a:spcBef>
                <a:spcPts val="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Node.js è leader nel mercato;</a:t>
            </a:r>
            <a:endParaRPr sz="1900">
              <a:solidFill>
                <a:srgbClr val="666666"/>
              </a:solidFill>
              <a:latin typeface="Source Sans Pro Light"/>
              <a:ea typeface="Source Sans Pro Light"/>
              <a:cs typeface="Source Sans Pro Light"/>
              <a:sym typeface="Source Sans Pro Light"/>
            </a:endParaRPr>
          </a:p>
          <a:p>
            <a:pPr indent="-349250" lvl="0" marL="457200" rtl="0" algn="l">
              <a:spcBef>
                <a:spcPts val="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Node.js è consolidato e stabile;</a:t>
            </a:r>
            <a:endParaRPr sz="1900">
              <a:solidFill>
                <a:srgbClr val="666666"/>
              </a:solidFill>
              <a:latin typeface="Source Sans Pro Light"/>
              <a:ea typeface="Source Sans Pro Light"/>
              <a:cs typeface="Source Sans Pro Light"/>
              <a:sym typeface="Source Sans Pro Light"/>
            </a:endParaRPr>
          </a:p>
          <a:p>
            <a:pPr indent="-349250" lvl="0" marL="457200" rtl="0" algn="l">
              <a:spcBef>
                <a:spcPts val="0"/>
              </a:spcBef>
              <a:spcAft>
                <a:spcPts val="0"/>
              </a:spcAft>
              <a:buClr>
                <a:srgbClr val="666666"/>
              </a:buClr>
              <a:buSzPts val="1900"/>
              <a:buFont typeface="Source Sans Pro Light"/>
              <a:buChar char="●"/>
            </a:pPr>
            <a:r>
              <a:rPr lang="it" sz="1900">
                <a:solidFill>
                  <a:srgbClr val="666666"/>
                </a:solidFill>
                <a:latin typeface="Source Sans Pro Light"/>
                <a:ea typeface="Source Sans Pro Light"/>
                <a:cs typeface="Source Sans Pro Light"/>
                <a:sym typeface="Source Sans Pro Light"/>
              </a:rPr>
              <a:t>Node.js ha un ecosistema immenso ed una vastissima community.</a:t>
            </a:r>
            <a:endParaRPr sz="19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200">
              <a:solidFill>
                <a:srgbClr val="666666"/>
              </a:solidFill>
              <a:latin typeface="Quicksand"/>
              <a:ea typeface="Quicksand"/>
              <a:cs typeface="Quicksand"/>
              <a:sym typeface="Quicksand"/>
            </a:endParaRPr>
          </a:p>
          <a:p>
            <a:pPr indent="0" lvl="0" marL="0" rtl="0" algn="ctr">
              <a:spcBef>
                <a:spcPts val="0"/>
              </a:spcBef>
              <a:spcAft>
                <a:spcPts val="0"/>
              </a:spcAft>
              <a:buNone/>
            </a:pPr>
            <a:r>
              <a:rPr lang="it" sz="1200">
                <a:solidFill>
                  <a:srgbClr val="666666"/>
                </a:solidFill>
                <a:latin typeface="Source Sans Pro Light"/>
                <a:ea typeface="Source Sans Pro Light"/>
                <a:cs typeface="Source Sans Pro Light"/>
                <a:sym typeface="Source Sans Pro Light"/>
              </a:rPr>
              <a:t>Esiste un layer di compatibilità nella std in lavorazione...</a:t>
            </a:r>
            <a:endParaRPr sz="1200">
              <a:solidFill>
                <a:srgbClr val="666666"/>
              </a:solidFill>
              <a:latin typeface="Source Sans Pro Light"/>
              <a:ea typeface="Source Sans Pro Light"/>
              <a:cs typeface="Source Sans Pro Light"/>
              <a:sym typeface="Source Sans Pro Light"/>
            </a:endParaRPr>
          </a:p>
        </p:txBody>
      </p:sp>
      <p:pic>
        <p:nvPicPr>
          <p:cNvPr id="1070" name="Google Shape;1070;p111"/>
          <p:cNvPicPr preferRelativeResize="0"/>
          <p:nvPr/>
        </p:nvPicPr>
        <p:blipFill>
          <a:blip r:embed="rId3">
            <a:alphaModFix/>
          </a:blip>
          <a:stretch>
            <a:fillRect/>
          </a:stretch>
        </p:blipFill>
        <p:spPr>
          <a:xfrm>
            <a:off x="4530288" y="1855225"/>
            <a:ext cx="4290800" cy="2196900"/>
          </a:xfrm>
          <a:prstGeom prst="rect">
            <a:avLst/>
          </a:prstGeom>
          <a:noFill/>
          <a:ln>
            <a:noFill/>
          </a:ln>
        </p:spPr>
      </p:pic>
      <p:grpSp>
        <p:nvGrpSpPr>
          <p:cNvPr id="1071" name="Google Shape;1071;p111"/>
          <p:cNvGrpSpPr/>
          <p:nvPr/>
        </p:nvGrpSpPr>
        <p:grpSpPr>
          <a:xfrm>
            <a:off x="311700" y="199653"/>
            <a:ext cx="8620650" cy="4722522"/>
            <a:chOff x="311700" y="199653"/>
            <a:chExt cx="8620650" cy="4722522"/>
          </a:xfrm>
        </p:grpSpPr>
        <p:pic>
          <p:nvPicPr>
            <p:cNvPr id="1072" name="Google Shape;1072;p111"/>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1073" name="Google Shape;1073;p111"/>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1074" name="Google Shape;1074;p111"/>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1075" name="Google Shape;1075;p111"/>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12"/>
          <p:cNvSpPr txBox="1"/>
          <p:nvPr/>
        </p:nvSpPr>
        <p:spPr>
          <a:xfrm>
            <a:off x="922950" y="1253575"/>
            <a:ext cx="3158100" cy="23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666666"/>
                </a:solidFill>
                <a:latin typeface="Source Sans Pro Light"/>
                <a:ea typeface="Source Sans Pro Light"/>
                <a:cs typeface="Source Sans Pro Light"/>
                <a:sym typeface="Source Sans Pro Light"/>
              </a:rPr>
              <a:t>Docs</a:t>
            </a:r>
            <a:endParaRPr>
              <a:latin typeface="Source Sans Pro Light"/>
              <a:ea typeface="Source Sans Pro Light"/>
              <a:cs typeface="Source Sans Pro Light"/>
              <a:sym typeface="Source Sans Pro Light"/>
            </a:endParaRPr>
          </a:p>
          <a:p>
            <a:pPr indent="-317500" lvl="0" marL="457200" rtl="0" algn="l">
              <a:spcBef>
                <a:spcPts val="0"/>
              </a:spcBef>
              <a:spcAft>
                <a:spcPts val="0"/>
              </a:spcAft>
              <a:buClr>
                <a:srgbClr val="666666"/>
              </a:buClr>
              <a:buSzPts val="1400"/>
              <a:buFont typeface="Source Sans Pro Light"/>
              <a:buChar char="●"/>
            </a:pPr>
            <a:r>
              <a:rPr lang="it" u="sng">
                <a:solidFill>
                  <a:schemeClr val="hlink"/>
                </a:solidFill>
                <a:latin typeface="Source Sans Pro Light"/>
                <a:ea typeface="Source Sans Pro Light"/>
                <a:cs typeface="Source Sans Pro Light"/>
                <a:sym typeface="Source Sans Pro Light"/>
                <a:hlinkClick r:id="rId3"/>
              </a:rPr>
              <a:t>Deno Manual</a:t>
            </a:r>
            <a:endParaRPr>
              <a:latin typeface="Source Sans Pro Light"/>
              <a:ea typeface="Source Sans Pro Light"/>
              <a:cs typeface="Source Sans Pro Light"/>
              <a:sym typeface="Source Sans Pro Light"/>
            </a:endParaRPr>
          </a:p>
          <a:p>
            <a:pPr indent="-317500" lvl="0" marL="457200" rtl="0" algn="l">
              <a:spcBef>
                <a:spcPts val="0"/>
              </a:spcBef>
              <a:spcAft>
                <a:spcPts val="0"/>
              </a:spcAft>
              <a:buClr>
                <a:srgbClr val="666666"/>
              </a:buClr>
              <a:buSzPts val="1400"/>
              <a:buFont typeface="Source Sans Pro Light"/>
              <a:buChar char="●"/>
            </a:pPr>
            <a:r>
              <a:rPr lang="it" u="sng">
                <a:solidFill>
                  <a:schemeClr val="hlink"/>
                </a:solidFill>
                <a:latin typeface="Source Sans Pro Light"/>
                <a:ea typeface="Source Sans Pro Light"/>
                <a:cs typeface="Source Sans Pro Light"/>
                <a:sym typeface="Source Sans Pro Light"/>
                <a:hlinkClick r:id="rId4"/>
              </a:rPr>
              <a:t>Deno Standard Library</a:t>
            </a:r>
            <a:endParaRPr>
              <a:latin typeface="Source Sans Pro Light"/>
              <a:ea typeface="Source Sans Pro Light"/>
              <a:cs typeface="Source Sans Pro Light"/>
              <a:sym typeface="Source Sans Pro Light"/>
            </a:endParaRPr>
          </a:p>
          <a:p>
            <a:pPr indent="-317500" lvl="0" marL="457200" rtl="0" algn="l">
              <a:spcBef>
                <a:spcPts val="0"/>
              </a:spcBef>
              <a:spcAft>
                <a:spcPts val="0"/>
              </a:spcAft>
              <a:buClr>
                <a:srgbClr val="666666"/>
              </a:buClr>
              <a:buSzPts val="1400"/>
              <a:buFont typeface="Source Sans Pro Light"/>
              <a:buChar char="●"/>
            </a:pPr>
            <a:r>
              <a:rPr lang="it" u="sng">
                <a:solidFill>
                  <a:schemeClr val="hlink"/>
                </a:solidFill>
                <a:latin typeface="Source Sans Pro Light"/>
                <a:ea typeface="Source Sans Pro Light"/>
                <a:cs typeface="Source Sans Pro Light"/>
                <a:sym typeface="Source Sans Pro Light"/>
                <a:hlinkClick r:id="rId5"/>
              </a:rPr>
              <a:t>Deno Third Party Modules</a:t>
            </a:r>
            <a:endParaRPr>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br>
              <a:rPr lang="it">
                <a:solidFill>
                  <a:srgbClr val="666666"/>
                </a:solidFill>
                <a:latin typeface="Source Sans Pro Light"/>
                <a:ea typeface="Source Sans Pro Light"/>
                <a:cs typeface="Source Sans Pro Light"/>
                <a:sym typeface="Source Sans Pro Light"/>
              </a:rPr>
            </a:br>
            <a:r>
              <a:rPr lang="it">
                <a:solidFill>
                  <a:srgbClr val="666666"/>
                </a:solidFill>
                <a:latin typeface="Source Sans Pro Light"/>
                <a:ea typeface="Source Sans Pro Light"/>
                <a:cs typeface="Source Sans Pro Light"/>
                <a:sym typeface="Source Sans Pro Light"/>
              </a:rPr>
              <a:t>Modules / Tools</a:t>
            </a:r>
            <a:endParaRPr>
              <a:solidFill>
                <a:srgbClr val="666666"/>
              </a:solidFill>
              <a:latin typeface="Source Sans Pro Light"/>
              <a:ea typeface="Source Sans Pro Light"/>
              <a:cs typeface="Source Sans Pro Light"/>
              <a:sym typeface="Source Sans Pro Light"/>
            </a:endParaRPr>
          </a:p>
          <a:p>
            <a:pPr indent="-317500" lvl="0" marL="457200" rtl="0" algn="l">
              <a:spcBef>
                <a:spcPts val="0"/>
              </a:spcBef>
              <a:spcAft>
                <a:spcPts val="0"/>
              </a:spcAft>
              <a:buClr>
                <a:srgbClr val="666666"/>
              </a:buClr>
              <a:buSzPts val="1400"/>
              <a:buFont typeface="Source Sans Pro Light"/>
              <a:buChar char="●"/>
            </a:pPr>
            <a:r>
              <a:rPr lang="it" u="sng">
                <a:solidFill>
                  <a:schemeClr val="hlink"/>
                </a:solidFill>
                <a:latin typeface="Source Sans Pro Light"/>
                <a:ea typeface="Source Sans Pro Light"/>
                <a:cs typeface="Source Sans Pro Light"/>
                <a:sym typeface="Source Sans Pro Light"/>
                <a:hlinkClick r:id="rId6"/>
              </a:rPr>
              <a:t>OAK</a:t>
            </a:r>
            <a:endParaRPr>
              <a:solidFill>
                <a:srgbClr val="666666"/>
              </a:solidFill>
              <a:latin typeface="Source Sans Pro Light"/>
              <a:ea typeface="Source Sans Pro Light"/>
              <a:cs typeface="Source Sans Pro Light"/>
              <a:sym typeface="Source Sans Pro Light"/>
            </a:endParaRPr>
          </a:p>
          <a:p>
            <a:pPr indent="-317500" lvl="0" marL="457200" rtl="0" algn="l">
              <a:spcBef>
                <a:spcPts val="0"/>
              </a:spcBef>
              <a:spcAft>
                <a:spcPts val="0"/>
              </a:spcAft>
              <a:buClr>
                <a:srgbClr val="666666"/>
              </a:buClr>
              <a:buSzPts val="1400"/>
              <a:buFont typeface="Source Sans Pro Light"/>
              <a:buChar char="●"/>
            </a:pPr>
            <a:r>
              <a:rPr lang="it" u="sng">
                <a:solidFill>
                  <a:schemeClr val="hlink"/>
                </a:solidFill>
                <a:latin typeface="Source Sans Pro Light"/>
                <a:ea typeface="Source Sans Pro Light"/>
                <a:cs typeface="Source Sans Pro Light"/>
                <a:sym typeface="Source Sans Pro Light"/>
                <a:hlinkClick r:id="rId7"/>
              </a:rPr>
              <a:t>deno-mongo</a:t>
            </a:r>
            <a:endParaRPr>
              <a:solidFill>
                <a:srgbClr val="666666"/>
              </a:solidFill>
              <a:latin typeface="Source Sans Pro Light"/>
              <a:ea typeface="Source Sans Pro Light"/>
              <a:cs typeface="Source Sans Pro Light"/>
              <a:sym typeface="Source Sans Pro Light"/>
            </a:endParaRPr>
          </a:p>
          <a:p>
            <a:pPr indent="-317500" lvl="0" marL="457200" rtl="0" algn="l">
              <a:spcBef>
                <a:spcPts val="0"/>
              </a:spcBef>
              <a:spcAft>
                <a:spcPts val="0"/>
              </a:spcAft>
              <a:buClr>
                <a:srgbClr val="666666"/>
              </a:buClr>
              <a:buSzPts val="1400"/>
              <a:buFont typeface="Source Sans Pro Light"/>
              <a:buChar char="●"/>
            </a:pPr>
            <a:r>
              <a:rPr lang="it" u="sng">
                <a:solidFill>
                  <a:schemeClr val="hlink"/>
                </a:solidFill>
                <a:latin typeface="Source Sans Pro Light"/>
                <a:ea typeface="Source Sans Pro Light"/>
                <a:cs typeface="Source Sans Pro Light"/>
                <a:sym typeface="Source Sans Pro Light"/>
                <a:hlinkClick r:id="rId8"/>
              </a:rPr>
              <a:t>deno-redis</a:t>
            </a:r>
            <a:endParaRPr>
              <a:solidFill>
                <a:srgbClr val="666666"/>
              </a:solidFill>
              <a:latin typeface="Source Sans Pro Light"/>
              <a:ea typeface="Source Sans Pro Light"/>
              <a:cs typeface="Source Sans Pro Light"/>
              <a:sym typeface="Source Sans Pro Light"/>
            </a:endParaRPr>
          </a:p>
          <a:p>
            <a:pPr indent="-317500" lvl="0" marL="457200" rtl="0" algn="l">
              <a:spcBef>
                <a:spcPts val="0"/>
              </a:spcBef>
              <a:spcAft>
                <a:spcPts val="0"/>
              </a:spcAft>
              <a:buClr>
                <a:srgbClr val="666666"/>
              </a:buClr>
              <a:buSzPts val="1400"/>
              <a:buFont typeface="Source Sans Pro Light"/>
              <a:buChar char="●"/>
            </a:pPr>
            <a:r>
              <a:rPr lang="it" u="sng">
                <a:solidFill>
                  <a:schemeClr val="hlink"/>
                </a:solidFill>
                <a:latin typeface="Source Sans Pro Light"/>
                <a:ea typeface="Source Sans Pro Light"/>
                <a:cs typeface="Source Sans Pro Light"/>
                <a:sym typeface="Source Sans Pro Light"/>
                <a:hlinkClick r:id="rId9"/>
              </a:rPr>
              <a:t>VSC Extension</a:t>
            </a:r>
            <a:endParaRPr>
              <a:solidFill>
                <a:srgbClr val="666666"/>
              </a:solidFill>
              <a:latin typeface="Source Sans Pro Light"/>
              <a:ea typeface="Source Sans Pro Light"/>
              <a:cs typeface="Source Sans Pro Light"/>
              <a:sym typeface="Source Sans Pro Light"/>
            </a:endParaRPr>
          </a:p>
          <a:p>
            <a:pPr indent="-317500" lvl="0" marL="457200" rtl="0" algn="l">
              <a:spcBef>
                <a:spcPts val="0"/>
              </a:spcBef>
              <a:spcAft>
                <a:spcPts val="0"/>
              </a:spcAft>
              <a:buClr>
                <a:srgbClr val="666666"/>
              </a:buClr>
              <a:buSzPts val="1400"/>
              <a:buFont typeface="Source Sans Pro Light"/>
              <a:buChar char="●"/>
            </a:pPr>
            <a:r>
              <a:rPr lang="it" u="sng">
                <a:solidFill>
                  <a:schemeClr val="hlink"/>
                </a:solidFill>
                <a:latin typeface="Source Sans Pro Light"/>
                <a:ea typeface="Source Sans Pro Light"/>
                <a:cs typeface="Source Sans Pro Light"/>
                <a:sym typeface="Source Sans Pro Light"/>
                <a:hlinkClick r:id="rId10"/>
              </a:rPr>
              <a:t>JetBrains Extension</a:t>
            </a:r>
            <a:endParaRPr>
              <a:solidFill>
                <a:srgbClr val="666666"/>
              </a:solidFill>
              <a:latin typeface="Source Sans Pro Light"/>
              <a:ea typeface="Source Sans Pro Light"/>
              <a:cs typeface="Source Sans Pro Light"/>
              <a:sym typeface="Source Sans Pro Light"/>
            </a:endParaRPr>
          </a:p>
          <a:p>
            <a:pPr indent="-317500" lvl="0" marL="457200" rtl="0" algn="l">
              <a:spcBef>
                <a:spcPts val="0"/>
              </a:spcBef>
              <a:spcAft>
                <a:spcPts val="0"/>
              </a:spcAft>
              <a:buClr>
                <a:srgbClr val="666666"/>
              </a:buClr>
              <a:buSzPts val="1400"/>
              <a:buFont typeface="Source Sans Pro Light"/>
              <a:buChar char="●"/>
            </a:pPr>
            <a:r>
              <a:rPr lang="it" u="sng">
                <a:solidFill>
                  <a:schemeClr val="hlink"/>
                </a:solidFill>
                <a:latin typeface="Source Sans Pro Light"/>
                <a:ea typeface="Source Sans Pro Light"/>
                <a:cs typeface="Source Sans Pro Light"/>
                <a:sym typeface="Source Sans Pro Light"/>
                <a:hlinkClick r:id="rId11"/>
              </a:rPr>
              <a:t>Deno Docker Files</a:t>
            </a:r>
            <a:endParaRPr>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rPr lang="it">
                <a:solidFill>
                  <a:srgbClr val="666666"/>
                </a:solidFill>
                <a:latin typeface="Source Sans Pro Light"/>
                <a:ea typeface="Source Sans Pro Light"/>
                <a:cs typeface="Source Sans Pro Light"/>
                <a:sym typeface="Source Sans Pro Light"/>
              </a:rPr>
              <a:t>Examples / Labs</a:t>
            </a:r>
            <a:endParaRPr>
              <a:solidFill>
                <a:srgbClr val="666666"/>
              </a:solidFill>
              <a:latin typeface="Source Sans Pro Light"/>
              <a:ea typeface="Source Sans Pro Light"/>
              <a:cs typeface="Source Sans Pro Light"/>
              <a:sym typeface="Source Sans Pro Light"/>
            </a:endParaRPr>
          </a:p>
          <a:p>
            <a:pPr indent="-317500" lvl="0" marL="457200" rtl="0" algn="l">
              <a:spcBef>
                <a:spcPts val="0"/>
              </a:spcBef>
              <a:spcAft>
                <a:spcPts val="0"/>
              </a:spcAft>
              <a:buClr>
                <a:srgbClr val="666666"/>
              </a:buClr>
              <a:buSzPts val="1400"/>
              <a:buFont typeface="Source Sans Pro Light"/>
              <a:buChar char="●"/>
            </a:pPr>
            <a:r>
              <a:rPr lang="it" u="sng">
                <a:solidFill>
                  <a:schemeClr val="accent5"/>
                </a:solidFill>
                <a:latin typeface="Source Sans Pro Light"/>
                <a:ea typeface="Source Sans Pro Light"/>
                <a:cs typeface="Source Sans Pro Light"/>
                <a:sym typeface="Source Sans Pro Light"/>
                <a:hlinkClick r:id="rId12">
                  <a:extLst>
                    <a:ext uri="{A12FA001-AC4F-418D-AE19-62706E023703}">
                      <ahyp:hlinkClr val="tx"/>
                    </a:ext>
                  </a:extLst>
                </a:hlinkClick>
              </a:rPr>
              <a:t>https://deno.land/std/examples/</a:t>
            </a:r>
            <a:endParaRPr>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a:solidFill>
                <a:srgbClr val="666666"/>
              </a:solidFill>
              <a:latin typeface="Quicksand"/>
              <a:ea typeface="Quicksand"/>
              <a:cs typeface="Quicksand"/>
              <a:sym typeface="Quicksand"/>
            </a:endParaRPr>
          </a:p>
        </p:txBody>
      </p:sp>
      <p:sp>
        <p:nvSpPr>
          <p:cNvPr id="1081" name="Google Shape;1081;p112"/>
          <p:cNvSpPr txBox="1"/>
          <p:nvPr/>
        </p:nvSpPr>
        <p:spPr>
          <a:xfrm>
            <a:off x="4304150" y="1253575"/>
            <a:ext cx="4024500" cy="12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666666"/>
                </a:solidFill>
                <a:latin typeface="Quicksand"/>
                <a:ea typeface="Quicksand"/>
                <a:cs typeface="Quicksand"/>
                <a:sym typeface="Quicksand"/>
              </a:rPr>
              <a:t>P</a:t>
            </a:r>
            <a:r>
              <a:rPr lang="it">
                <a:solidFill>
                  <a:srgbClr val="666666"/>
                </a:solidFill>
                <a:latin typeface="Source Sans Pro Light"/>
                <a:ea typeface="Source Sans Pro Light"/>
                <a:cs typeface="Source Sans Pro Light"/>
                <a:sym typeface="Source Sans Pro Light"/>
              </a:rPr>
              <a:t>laygrounds</a:t>
            </a:r>
            <a:endParaRPr>
              <a:latin typeface="Source Sans Pro Light"/>
              <a:ea typeface="Source Sans Pro Light"/>
              <a:cs typeface="Source Sans Pro Light"/>
              <a:sym typeface="Source Sans Pro Light"/>
            </a:endParaRPr>
          </a:p>
          <a:p>
            <a:pPr indent="-317500" lvl="0" marL="457200" rtl="0" algn="l">
              <a:spcBef>
                <a:spcPts val="0"/>
              </a:spcBef>
              <a:spcAft>
                <a:spcPts val="0"/>
              </a:spcAft>
              <a:buClr>
                <a:srgbClr val="666666"/>
              </a:buClr>
              <a:buSzPts val="1400"/>
              <a:buFont typeface="Source Sans Pro Light"/>
              <a:buChar char="●"/>
            </a:pPr>
            <a:r>
              <a:rPr lang="it" u="sng">
                <a:solidFill>
                  <a:schemeClr val="accent5"/>
                </a:solidFill>
                <a:latin typeface="Source Sans Pro Light"/>
                <a:ea typeface="Source Sans Pro Light"/>
                <a:cs typeface="Source Sans Pro Light"/>
                <a:sym typeface="Source Sans Pro Light"/>
                <a:hlinkClick r:id="rId13">
                  <a:extLst>
                    <a:ext uri="{A12FA001-AC4F-418D-AE19-62706E023703}">
                      <ahyp:hlinkClr val="tx"/>
                    </a:ext>
                  </a:extLst>
                </a:hlinkClick>
              </a:rPr>
              <a:t>Deno.town</a:t>
            </a:r>
            <a:endParaRPr>
              <a:solidFill>
                <a:srgbClr val="666666"/>
              </a:solidFill>
              <a:latin typeface="Source Sans Pro Light"/>
              <a:ea typeface="Source Sans Pro Light"/>
              <a:cs typeface="Source Sans Pro Light"/>
              <a:sym typeface="Source Sans Pro Light"/>
            </a:endParaRPr>
          </a:p>
          <a:p>
            <a:pPr indent="-317500" lvl="0" marL="457200" rtl="0" algn="l">
              <a:spcBef>
                <a:spcPts val="0"/>
              </a:spcBef>
              <a:spcAft>
                <a:spcPts val="0"/>
              </a:spcAft>
              <a:buClr>
                <a:srgbClr val="666666"/>
              </a:buClr>
              <a:buSzPts val="1400"/>
              <a:buFont typeface="Source Sans Pro Light"/>
              <a:buChar char="●"/>
            </a:pPr>
            <a:r>
              <a:rPr lang="it" u="sng">
                <a:solidFill>
                  <a:schemeClr val="accent5"/>
                </a:solidFill>
                <a:latin typeface="Source Sans Pro Light"/>
                <a:ea typeface="Source Sans Pro Light"/>
                <a:cs typeface="Source Sans Pro Light"/>
                <a:sym typeface="Source Sans Pro Light"/>
                <a:hlinkClick r:id="rId14">
                  <a:extLst>
                    <a:ext uri="{A12FA001-AC4F-418D-AE19-62706E023703}">
                      <ahyp:hlinkClr val="tx"/>
                    </a:ext>
                  </a:extLst>
                </a:hlinkClick>
              </a:rPr>
              <a:t>Deno playground</a:t>
            </a:r>
            <a:endParaRPr>
              <a:solidFill>
                <a:srgbClr val="666666"/>
              </a:solidFill>
              <a:latin typeface="Source Sans Pro Light"/>
              <a:ea typeface="Source Sans Pro Light"/>
              <a:cs typeface="Source Sans Pro Light"/>
              <a:sym typeface="Source Sans Pro Light"/>
            </a:endParaRPr>
          </a:p>
          <a:p>
            <a:pPr indent="-317500" lvl="0" marL="457200" rtl="0" algn="l">
              <a:spcBef>
                <a:spcPts val="0"/>
              </a:spcBef>
              <a:spcAft>
                <a:spcPts val="0"/>
              </a:spcAft>
              <a:buClr>
                <a:srgbClr val="666666"/>
              </a:buClr>
              <a:buSzPts val="1400"/>
              <a:buFont typeface="Source Sans Pro Light"/>
              <a:buChar char="●"/>
            </a:pPr>
            <a:r>
              <a:rPr lang="it" u="sng">
                <a:solidFill>
                  <a:schemeClr val="accent5"/>
                </a:solidFill>
                <a:latin typeface="Source Sans Pro Light"/>
                <a:ea typeface="Source Sans Pro Light"/>
                <a:cs typeface="Source Sans Pro Light"/>
                <a:sym typeface="Source Sans Pro Light"/>
                <a:hlinkClick r:id="rId15">
                  <a:extLst>
                    <a:ext uri="{A12FA001-AC4F-418D-AE19-62706E023703}">
                      <ahyp:hlinkClr val="tx"/>
                    </a:ext>
                  </a:extLst>
                </a:hlinkClick>
              </a:rPr>
              <a:t>REPL</a:t>
            </a:r>
            <a:endParaRPr>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rPr lang="it">
                <a:solidFill>
                  <a:srgbClr val="666666"/>
                </a:solidFill>
                <a:latin typeface="Source Sans Pro Light"/>
                <a:ea typeface="Source Sans Pro Light"/>
                <a:cs typeface="Source Sans Pro Light"/>
                <a:sym typeface="Source Sans Pro Light"/>
              </a:rPr>
              <a:t>Other</a:t>
            </a:r>
            <a:endParaRPr>
              <a:solidFill>
                <a:srgbClr val="666666"/>
              </a:solidFill>
              <a:latin typeface="Source Sans Pro Light"/>
              <a:ea typeface="Source Sans Pro Light"/>
              <a:cs typeface="Source Sans Pro Light"/>
              <a:sym typeface="Source Sans Pro Light"/>
            </a:endParaRPr>
          </a:p>
          <a:p>
            <a:pPr indent="-317500" lvl="0" marL="457200" rtl="0" algn="l">
              <a:spcBef>
                <a:spcPts val="0"/>
              </a:spcBef>
              <a:spcAft>
                <a:spcPts val="0"/>
              </a:spcAft>
              <a:buClr>
                <a:srgbClr val="666666"/>
              </a:buClr>
              <a:buSzPts val="1400"/>
              <a:buFont typeface="Source Sans Pro Light"/>
              <a:buChar char="●"/>
            </a:pPr>
            <a:r>
              <a:rPr lang="it" u="sng">
                <a:solidFill>
                  <a:schemeClr val="hlink"/>
                </a:solidFill>
                <a:latin typeface="Source Sans Pro Light"/>
                <a:ea typeface="Source Sans Pro Light"/>
                <a:cs typeface="Source Sans Pro Light"/>
                <a:sym typeface="Source Sans Pro Light"/>
                <a:hlinkClick r:id="rId16"/>
              </a:rPr>
              <a:t>DenoPkg</a:t>
            </a:r>
            <a:endParaRPr>
              <a:solidFill>
                <a:srgbClr val="666666"/>
              </a:solidFill>
              <a:latin typeface="Source Sans Pro Light"/>
              <a:ea typeface="Source Sans Pro Light"/>
              <a:cs typeface="Source Sans Pro Light"/>
              <a:sym typeface="Source Sans Pro Light"/>
            </a:endParaRPr>
          </a:p>
          <a:p>
            <a:pPr indent="-317500" lvl="0" marL="457200" rtl="0" algn="l">
              <a:spcBef>
                <a:spcPts val="0"/>
              </a:spcBef>
              <a:spcAft>
                <a:spcPts val="0"/>
              </a:spcAft>
              <a:buClr>
                <a:srgbClr val="666666"/>
              </a:buClr>
              <a:buSzPts val="1400"/>
              <a:buFont typeface="Source Sans Pro Light"/>
              <a:buChar char="●"/>
            </a:pPr>
            <a:r>
              <a:rPr lang="it" u="sng">
                <a:solidFill>
                  <a:schemeClr val="accent5"/>
                </a:solidFill>
                <a:latin typeface="Source Sans Pro Light"/>
                <a:ea typeface="Source Sans Pro Light"/>
                <a:cs typeface="Source Sans Pro Light"/>
                <a:sym typeface="Source Sans Pro Light"/>
                <a:hlinkClick r:id="rId17">
                  <a:extLst>
                    <a:ext uri="{A12FA001-AC4F-418D-AE19-62706E023703}">
                      <ahyp:hlinkClr val="tx"/>
                    </a:ext>
                  </a:extLst>
                </a:hlinkClick>
              </a:rPr>
              <a:t>Deno on Cloud Run</a:t>
            </a:r>
            <a:r>
              <a:rPr lang="it">
                <a:solidFill>
                  <a:srgbClr val="666666"/>
                </a:solidFill>
                <a:latin typeface="Source Sans Pro Light"/>
                <a:ea typeface="Source Sans Pro Light"/>
                <a:cs typeface="Source Sans Pro Light"/>
                <a:sym typeface="Source Sans Pro Light"/>
              </a:rPr>
              <a:t> | </a:t>
            </a:r>
            <a:r>
              <a:rPr lang="it" u="sng">
                <a:solidFill>
                  <a:schemeClr val="hlink"/>
                </a:solidFill>
                <a:latin typeface="Source Sans Pro Light"/>
                <a:ea typeface="Source Sans Pro Light"/>
                <a:cs typeface="Source Sans Pro Light"/>
                <a:sym typeface="Source Sans Pro Light"/>
                <a:hlinkClick r:id="rId18"/>
              </a:rPr>
              <a:t>GDG Cloud MIlano</a:t>
            </a:r>
            <a:r>
              <a:rPr lang="it">
                <a:solidFill>
                  <a:srgbClr val="666666"/>
                </a:solidFill>
                <a:latin typeface="Source Sans Pro Light"/>
                <a:ea typeface="Source Sans Pro Light"/>
                <a:cs typeface="Source Sans Pro Light"/>
                <a:sym typeface="Source Sans Pro Light"/>
              </a:rPr>
              <a:t> </a:t>
            </a:r>
            <a:endParaRPr>
              <a:solidFill>
                <a:srgbClr val="666666"/>
              </a:solidFill>
              <a:latin typeface="Source Sans Pro Light"/>
              <a:ea typeface="Source Sans Pro Light"/>
              <a:cs typeface="Source Sans Pro Light"/>
              <a:sym typeface="Source Sans Pro Light"/>
            </a:endParaRPr>
          </a:p>
          <a:p>
            <a:pPr indent="-317500" lvl="0" marL="457200" rtl="0" algn="l">
              <a:spcBef>
                <a:spcPts val="0"/>
              </a:spcBef>
              <a:spcAft>
                <a:spcPts val="0"/>
              </a:spcAft>
              <a:buClr>
                <a:srgbClr val="666666"/>
              </a:buClr>
              <a:buSzPts val="1400"/>
              <a:buFont typeface="Source Sans Pro Light"/>
              <a:buChar char="●"/>
            </a:pPr>
            <a:r>
              <a:rPr lang="it" u="sng">
                <a:solidFill>
                  <a:schemeClr val="hlink"/>
                </a:solidFill>
                <a:latin typeface="Source Sans Pro Light"/>
                <a:ea typeface="Source Sans Pro Light"/>
                <a:cs typeface="Source Sans Pro Light"/>
                <a:sym typeface="Source Sans Pro Light"/>
                <a:hlinkClick r:id="rId19"/>
              </a:rPr>
              <a:t>Awesome-Deno</a:t>
            </a:r>
            <a:endParaRPr>
              <a:solidFill>
                <a:srgbClr val="666666"/>
              </a:solidFill>
              <a:latin typeface="Source Sans Pro Light"/>
              <a:ea typeface="Source Sans Pro Light"/>
              <a:cs typeface="Source Sans Pro Light"/>
              <a:sym typeface="Source Sans Pro Light"/>
            </a:endParaRPr>
          </a:p>
          <a:p>
            <a:pPr indent="-317500" lvl="0" marL="457200" rtl="0" algn="l">
              <a:spcBef>
                <a:spcPts val="0"/>
              </a:spcBef>
              <a:spcAft>
                <a:spcPts val="0"/>
              </a:spcAft>
              <a:buClr>
                <a:srgbClr val="666666"/>
              </a:buClr>
              <a:buSzPts val="1400"/>
              <a:buFont typeface="Source Sans Pro Light"/>
              <a:buChar char="●"/>
            </a:pPr>
            <a:r>
              <a:rPr lang="it" u="sng">
                <a:solidFill>
                  <a:schemeClr val="hlink"/>
                </a:solidFill>
                <a:latin typeface="Source Sans Pro Light"/>
                <a:ea typeface="Source Sans Pro Light"/>
                <a:cs typeface="Source Sans Pro Light"/>
                <a:sym typeface="Source Sans Pro Light"/>
                <a:hlinkClick r:id="rId20"/>
              </a:rPr>
              <a:t>Ryan Dahl lascia il progetto Node</a:t>
            </a:r>
            <a:endParaRPr>
              <a:solidFill>
                <a:srgbClr val="666666"/>
              </a:solidFill>
              <a:latin typeface="Source Sans Pro Light"/>
              <a:ea typeface="Source Sans Pro Light"/>
              <a:cs typeface="Source Sans Pro Light"/>
              <a:sym typeface="Source Sans Pro Light"/>
            </a:endParaRPr>
          </a:p>
          <a:p>
            <a:pPr indent="-317500" lvl="0" marL="457200" rtl="0" algn="l">
              <a:spcBef>
                <a:spcPts val="0"/>
              </a:spcBef>
              <a:spcAft>
                <a:spcPts val="0"/>
              </a:spcAft>
              <a:buClr>
                <a:srgbClr val="666666"/>
              </a:buClr>
              <a:buSzPts val="1400"/>
              <a:buFont typeface="Source Sans Pro Light"/>
              <a:buChar char="●"/>
            </a:pPr>
            <a:r>
              <a:rPr lang="it" u="sng">
                <a:solidFill>
                  <a:schemeClr val="hlink"/>
                </a:solidFill>
                <a:latin typeface="Source Sans Pro Light"/>
                <a:ea typeface="Source Sans Pro Light"/>
                <a:cs typeface="Source Sans Pro Light"/>
                <a:sym typeface="Source Sans Pro Light"/>
                <a:hlinkClick r:id="rId21"/>
              </a:rPr>
              <a:t>Node History Timeline</a:t>
            </a:r>
            <a:endParaRPr>
              <a:solidFill>
                <a:srgbClr val="666666"/>
              </a:solidFill>
              <a:latin typeface="Source Sans Pro Light"/>
              <a:ea typeface="Source Sans Pro Light"/>
              <a:cs typeface="Source Sans Pro Light"/>
              <a:sym typeface="Source Sans Pro Light"/>
            </a:endParaRPr>
          </a:p>
          <a:p>
            <a:pPr indent="-317500" lvl="0" marL="457200" rtl="0" algn="l">
              <a:spcBef>
                <a:spcPts val="0"/>
              </a:spcBef>
              <a:spcAft>
                <a:spcPts val="0"/>
              </a:spcAft>
              <a:buClr>
                <a:srgbClr val="666666"/>
              </a:buClr>
              <a:buSzPts val="1400"/>
              <a:buFont typeface="Source Sans Pro Light"/>
              <a:buChar char="●"/>
            </a:pPr>
            <a:r>
              <a:rPr lang="it" u="sng">
                <a:solidFill>
                  <a:schemeClr val="hlink"/>
                </a:solidFill>
                <a:latin typeface="Source Sans Pro Light"/>
                <a:ea typeface="Source Sans Pro Light"/>
                <a:cs typeface="Source Sans Pro Light"/>
                <a:sym typeface="Source Sans Pro Light"/>
                <a:hlinkClick r:id="rId22"/>
              </a:rPr>
              <a:t>Use npm Modules</a:t>
            </a:r>
            <a:r>
              <a:rPr lang="it">
                <a:solidFill>
                  <a:srgbClr val="666666"/>
                </a:solidFill>
                <a:latin typeface="Source Sans Pro Light"/>
                <a:ea typeface="Source Sans Pro Light"/>
                <a:cs typeface="Source Sans Pro Light"/>
                <a:sym typeface="Source Sans Pro Light"/>
              </a:rPr>
              <a:t> | </a:t>
            </a:r>
            <a:r>
              <a:rPr lang="it" u="sng">
                <a:solidFill>
                  <a:schemeClr val="hlink"/>
                </a:solidFill>
                <a:latin typeface="Source Sans Pro Light"/>
                <a:ea typeface="Source Sans Pro Light"/>
                <a:cs typeface="Source Sans Pro Light"/>
                <a:sym typeface="Source Sans Pro Light"/>
                <a:hlinkClick r:id="rId23"/>
              </a:rPr>
              <a:t>Deno Modules</a:t>
            </a:r>
            <a:endParaRPr>
              <a:solidFill>
                <a:srgbClr val="666666"/>
              </a:solidFill>
              <a:latin typeface="Source Sans Pro Light"/>
              <a:ea typeface="Source Sans Pro Light"/>
              <a:cs typeface="Source Sans Pro Light"/>
              <a:sym typeface="Source Sans Pro Light"/>
            </a:endParaRPr>
          </a:p>
          <a:p>
            <a:pPr indent="-317500" lvl="0" marL="457200" rtl="0" algn="l">
              <a:spcBef>
                <a:spcPts val="0"/>
              </a:spcBef>
              <a:spcAft>
                <a:spcPts val="0"/>
              </a:spcAft>
              <a:buClr>
                <a:srgbClr val="666666"/>
              </a:buClr>
              <a:buSzPts val="1400"/>
              <a:buFont typeface="Source Sans Pro Light"/>
              <a:buChar char="●"/>
            </a:pPr>
            <a:r>
              <a:rPr lang="it" u="sng">
                <a:solidFill>
                  <a:schemeClr val="hlink"/>
                </a:solidFill>
                <a:latin typeface="Source Sans Pro Light"/>
                <a:ea typeface="Source Sans Pro Light"/>
                <a:cs typeface="Source Sans Pro Light"/>
                <a:sym typeface="Source Sans Pro Light"/>
                <a:hlinkClick r:id="rId24"/>
              </a:rPr>
              <a:t>Node Compatibility</a:t>
            </a:r>
            <a:endParaRPr>
              <a:solidFill>
                <a:srgbClr val="666666"/>
              </a:solidFill>
              <a:latin typeface="Source Sans Pro Light"/>
              <a:ea typeface="Source Sans Pro Light"/>
              <a:cs typeface="Source Sans Pro Light"/>
              <a:sym typeface="Source Sans Pro Light"/>
            </a:endParaRPr>
          </a:p>
          <a:p>
            <a:pPr indent="-317500" lvl="0" marL="457200" rtl="0" algn="l">
              <a:spcBef>
                <a:spcPts val="0"/>
              </a:spcBef>
              <a:spcAft>
                <a:spcPts val="0"/>
              </a:spcAft>
              <a:buClr>
                <a:srgbClr val="666666"/>
              </a:buClr>
              <a:buSzPts val="1400"/>
              <a:buFont typeface="Source Sans Pro Light"/>
              <a:buChar char="●"/>
            </a:pPr>
            <a:r>
              <a:rPr lang="it" u="sng">
                <a:solidFill>
                  <a:schemeClr val="hlink"/>
                </a:solidFill>
                <a:latin typeface="Source Sans Pro Light"/>
                <a:ea typeface="Source Sans Pro Light"/>
                <a:cs typeface="Source Sans Pro Light"/>
                <a:sym typeface="Source Sans Pro Light"/>
                <a:hlinkClick r:id="rId25"/>
              </a:rPr>
              <a:t>Pika CDN</a:t>
            </a:r>
            <a:endParaRPr>
              <a:solidFill>
                <a:srgbClr val="666666"/>
              </a:solidFill>
              <a:latin typeface="Source Sans Pro Light"/>
              <a:ea typeface="Source Sans Pro Light"/>
              <a:cs typeface="Source Sans Pro Light"/>
              <a:sym typeface="Source Sans Pro Light"/>
            </a:endParaRPr>
          </a:p>
          <a:p>
            <a:pPr indent="-317500" lvl="0" marL="457200" rtl="0" algn="l">
              <a:spcBef>
                <a:spcPts val="0"/>
              </a:spcBef>
              <a:spcAft>
                <a:spcPts val="0"/>
              </a:spcAft>
              <a:buClr>
                <a:srgbClr val="666666"/>
              </a:buClr>
              <a:buSzPts val="1400"/>
              <a:buFont typeface="Source Sans Pro Light"/>
              <a:buChar char="●"/>
            </a:pPr>
            <a:r>
              <a:rPr lang="it" u="sng">
                <a:solidFill>
                  <a:schemeClr val="hlink"/>
                </a:solidFill>
                <a:latin typeface="Source Sans Pro Light"/>
                <a:ea typeface="Source Sans Pro Light"/>
                <a:cs typeface="Source Sans Pro Light"/>
                <a:sym typeface="Source Sans Pro Light"/>
                <a:hlinkClick r:id="rId26"/>
              </a:rPr>
              <a:t>FreeCodeCamp - Deno Crash Course</a:t>
            </a:r>
            <a:endParaRPr>
              <a:solidFill>
                <a:srgbClr val="666666"/>
              </a:solidFill>
              <a:latin typeface="Source Sans Pro Light"/>
              <a:ea typeface="Source Sans Pro Light"/>
              <a:cs typeface="Source Sans Pro Light"/>
              <a:sym typeface="Source Sans Pro Light"/>
            </a:endParaRPr>
          </a:p>
        </p:txBody>
      </p:sp>
      <p:grpSp>
        <p:nvGrpSpPr>
          <p:cNvPr id="1082" name="Google Shape;1082;p112"/>
          <p:cNvGrpSpPr/>
          <p:nvPr/>
        </p:nvGrpSpPr>
        <p:grpSpPr>
          <a:xfrm>
            <a:off x="311700" y="199653"/>
            <a:ext cx="8620650" cy="4722522"/>
            <a:chOff x="311700" y="199653"/>
            <a:chExt cx="8620650" cy="4722522"/>
          </a:xfrm>
        </p:grpSpPr>
        <p:pic>
          <p:nvPicPr>
            <p:cNvPr id="1083" name="Google Shape;1083;p112"/>
            <p:cNvPicPr preferRelativeResize="0"/>
            <p:nvPr/>
          </p:nvPicPr>
          <p:blipFill>
            <a:blip r:embed="rId27">
              <a:alphaModFix/>
            </a:blip>
            <a:stretch>
              <a:fillRect/>
            </a:stretch>
          </p:blipFill>
          <p:spPr>
            <a:xfrm>
              <a:off x="311700" y="220475"/>
              <a:ext cx="1399152" cy="410999"/>
            </a:xfrm>
            <a:prstGeom prst="rect">
              <a:avLst/>
            </a:prstGeom>
            <a:noFill/>
            <a:ln>
              <a:noFill/>
            </a:ln>
          </p:spPr>
        </p:pic>
        <p:pic>
          <p:nvPicPr>
            <p:cNvPr id="1084" name="Google Shape;1084;p112"/>
            <p:cNvPicPr preferRelativeResize="0"/>
            <p:nvPr/>
          </p:nvPicPr>
          <p:blipFill>
            <a:blip r:embed="rId28">
              <a:alphaModFix amt="20000"/>
            </a:blip>
            <a:stretch>
              <a:fillRect/>
            </a:stretch>
          </p:blipFill>
          <p:spPr>
            <a:xfrm>
              <a:off x="8583075" y="199653"/>
              <a:ext cx="286400" cy="452642"/>
            </a:xfrm>
            <a:prstGeom prst="rect">
              <a:avLst/>
            </a:prstGeom>
            <a:noFill/>
            <a:ln>
              <a:noFill/>
            </a:ln>
          </p:spPr>
        </p:pic>
        <p:sp>
          <p:nvSpPr>
            <p:cNvPr id="1085" name="Google Shape;1085;p112"/>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1086" name="Google Shape;1086;p112"/>
            <p:cNvPicPr preferRelativeResize="0"/>
            <p:nvPr/>
          </p:nvPicPr>
          <p:blipFill>
            <a:blip r:embed="rId29">
              <a:alphaModFix amt="20000"/>
            </a:blip>
            <a:stretch>
              <a:fillRect/>
            </a:stretch>
          </p:blipFill>
          <p:spPr>
            <a:xfrm>
              <a:off x="311700" y="4405214"/>
              <a:ext cx="286399" cy="441722"/>
            </a:xfrm>
            <a:prstGeom prst="rect">
              <a:avLst/>
            </a:prstGeom>
            <a:noFill/>
            <a:ln>
              <a:noFill/>
            </a:ln>
          </p:spPr>
        </p:pic>
      </p:grpSp>
      <p:sp>
        <p:nvSpPr>
          <p:cNvPr id="1087" name="Google Shape;1087;p112"/>
          <p:cNvSpPr txBox="1"/>
          <p:nvPr>
            <p:ph type="ctrTitle"/>
          </p:nvPr>
        </p:nvSpPr>
        <p:spPr>
          <a:xfrm>
            <a:off x="643925" y="664921"/>
            <a:ext cx="7856100" cy="45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Qualche Link Deno</a:t>
            </a:r>
            <a:endParaRPr sz="3400">
              <a:solidFill>
                <a:srgbClr val="666666"/>
              </a:solidFill>
              <a:latin typeface="Source Sans Pro Light"/>
              <a:ea typeface="Source Sans Pro Light"/>
              <a:cs typeface="Source Sans Pro Light"/>
              <a:sym typeface="Source Sans Pro 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13"/>
          <p:cNvSpPr txBox="1"/>
          <p:nvPr>
            <p:ph type="ctrTitle"/>
          </p:nvPr>
        </p:nvSpPr>
        <p:spPr>
          <a:xfrm>
            <a:off x="643925" y="664921"/>
            <a:ext cx="7856100" cy="45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3400">
                <a:solidFill>
                  <a:srgbClr val="666666"/>
                </a:solidFill>
                <a:latin typeface="Source Sans Pro Light"/>
                <a:ea typeface="Source Sans Pro Light"/>
                <a:cs typeface="Source Sans Pro Light"/>
                <a:sym typeface="Source Sans Pro Light"/>
              </a:rPr>
              <a:t>Qualche Link GraphQL</a:t>
            </a:r>
            <a:endParaRPr sz="3400">
              <a:solidFill>
                <a:srgbClr val="666666"/>
              </a:solidFill>
              <a:latin typeface="Source Sans Pro Light"/>
              <a:ea typeface="Source Sans Pro Light"/>
              <a:cs typeface="Source Sans Pro Light"/>
              <a:sym typeface="Source Sans Pro Light"/>
            </a:endParaRPr>
          </a:p>
        </p:txBody>
      </p:sp>
      <p:sp>
        <p:nvSpPr>
          <p:cNvPr id="1093" name="Google Shape;1093;p113"/>
          <p:cNvSpPr txBox="1"/>
          <p:nvPr/>
        </p:nvSpPr>
        <p:spPr>
          <a:xfrm>
            <a:off x="404650" y="1277350"/>
            <a:ext cx="3158100" cy="23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600">
                <a:solidFill>
                  <a:srgbClr val="666666"/>
                </a:solidFill>
                <a:latin typeface="Source Sans Pro Light"/>
                <a:ea typeface="Source Sans Pro Light"/>
                <a:cs typeface="Source Sans Pro Light"/>
                <a:sym typeface="Source Sans Pro Light"/>
              </a:rPr>
              <a:t>Docs</a:t>
            </a:r>
            <a:endParaRPr sz="1600">
              <a:latin typeface="Source Sans Pro Light"/>
              <a:ea typeface="Source Sans Pro Light"/>
              <a:cs typeface="Source Sans Pro Light"/>
              <a:sym typeface="Source Sans Pro Light"/>
            </a:endParaRPr>
          </a:p>
          <a:p>
            <a:pPr indent="-330200" lvl="0" marL="457200" rtl="0" algn="l">
              <a:spcBef>
                <a:spcPts val="0"/>
              </a:spcBef>
              <a:spcAft>
                <a:spcPts val="0"/>
              </a:spcAft>
              <a:buSzPts val="1600"/>
              <a:buFont typeface="Source Sans Pro Light"/>
              <a:buChar char="●"/>
            </a:pPr>
            <a:r>
              <a:rPr lang="it" sz="1600" u="sng">
                <a:solidFill>
                  <a:schemeClr val="hlink"/>
                </a:solidFill>
                <a:latin typeface="Source Sans Pro Light"/>
                <a:ea typeface="Source Sans Pro Light"/>
                <a:cs typeface="Source Sans Pro Light"/>
                <a:sym typeface="Source Sans Pro Light"/>
                <a:hlinkClick r:id="rId3"/>
              </a:rPr>
              <a:t>GraphQL.org</a:t>
            </a:r>
            <a:endParaRPr sz="1600">
              <a:latin typeface="Source Sans Pro Light"/>
              <a:ea typeface="Source Sans Pro Light"/>
              <a:cs typeface="Source Sans Pro Light"/>
              <a:sym typeface="Source Sans Pro Light"/>
            </a:endParaRPr>
          </a:p>
          <a:p>
            <a:pPr indent="-330200" lvl="0" marL="457200" rtl="0" algn="l">
              <a:spcBef>
                <a:spcPts val="0"/>
              </a:spcBef>
              <a:spcAft>
                <a:spcPts val="0"/>
              </a:spcAft>
              <a:buSzPts val="1600"/>
              <a:buFont typeface="Source Sans Pro Light"/>
              <a:buChar char="●"/>
            </a:pPr>
            <a:r>
              <a:rPr lang="it" sz="1600" u="sng">
                <a:solidFill>
                  <a:schemeClr val="hlink"/>
                </a:solidFill>
                <a:latin typeface="Source Sans Pro Light"/>
                <a:ea typeface="Source Sans Pro Light"/>
                <a:cs typeface="Source Sans Pro Light"/>
                <a:sym typeface="Source Sans Pro Light"/>
                <a:hlinkClick r:id="rId4"/>
              </a:rPr>
              <a:t>GraphQL.com</a:t>
            </a:r>
            <a:endParaRPr sz="1600">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u="sng">
                <a:solidFill>
                  <a:schemeClr val="hlink"/>
                </a:solidFill>
                <a:latin typeface="Source Sans Pro Light"/>
                <a:ea typeface="Source Sans Pro Light"/>
                <a:cs typeface="Source Sans Pro Light"/>
                <a:sym typeface="Source Sans Pro Light"/>
                <a:hlinkClick r:id="rId5"/>
              </a:rPr>
              <a:t>GraphQL Spec Draft</a:t>
            </a:r>
            <a:endParaRPr sz="1600">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u="sng">
                <a:solidFill>
                  <a:schemeClr val="hlink"/>
                </a:solidFill>
                <a:latin typeface="Source Sans Pro Light"/>
                <a:ea typeface="Source Sans Pro Light"/>
                <a:cs typeface="Source Sans Pro Light"/>
                <a:sym typeface="Source Sans Pro Light"/>
                <a:hlinkClick r:id="rId6"/>
              </a:rPr>
              <a:t>Apollo Docs</a:t>
            </a:r>
            <a:endParaRPr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u="sng">
                <a:solidFill>
                  <a:schemeClr val="accent5"/>
                </a:solidFill>
                <a:latin typeface="Source Sans Pro Light"/>
                <a:ea typeface="Source Sans Pro Light"/>
                <a:cs typeface="Source Sans Pro Light"/>
                <a:sym typeface="Source Sans Pro Light"/>
                <a:hlinkClick r:id="rId7">
                  <a:extLst>
                    <a:ext uri="{A12FA001-AC4F-418D-AE19-62706E023703}">
                      <ahyp:hlinkClr val="tx"/>
                    </a:ext>
                  </a:extLst>
                </a:hlinkClick>
              </a:rPr>
              <a:t>How to GraphQL</a:t>
            </a:r>
            <a:endParaRPr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u="sng">
                <a:solidFill>
                  <a:schemeClr val="hlink"/>
                </a:solidFill>
                <a:latin typeface="Source Sans Pro Light"/>
                <a:ea typeface="Source Sans Pro Light"/>
                <a:cs typeface="Source Sans Pro Light"/>
                <a:sym typeface="Source Sans Pro Light"/>
                <a:hlinkClick r:id="rId8"/>
              </a:rPr>
              <a:t>How to GraphQL (Angular)</a:t>
            </a:r>
            <a:endParaRPr sz="16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rPr lang="it" sz="1600">
                <a:solidFill>
                  <a:srgbClr val="666666"/>
                </a:solidFill>
                <a:latin typeface="Source Sans Pro Light"/>
                <a:ea typeface="Source Sans Pro Light"/>
                <a:cs typeface="Source Sans Pro Light"/>
                <a:sym typeface="Source Sans Pro Light"/>
              </a:rPr>
              <a:t>Tools</a:t>
            </a:r>
            <a:endParaRPr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u="sng">
                <a:solidFill>
                  <a:schemeClr val="hlink"/>
                </a:solidFill>
                <a:latin typeface="Source Sans Pro Light"/>
                <a:ea typeface="Source Sans Pro Light"/>
                <a:cs typeface="Source Sans Pro Light"/>
                <a:sym typeface="Source Sans Pro Light"/>
                <a:hlinkClick r:id="rId9"/>
              </a:rPr>
              <a:t>GraphQL-network</a:t>
            </a:r>
            <a:endParaRPr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u="sng">
                <a:solidFill>
                  <a:schemeClr val="hlink"/>
                </a:solidFill>
                <a:latin typeface="Source Sans Pro Light"/>
                <a:ea typeface="Source Sans Pro Light"/>
                <a:cs typeface="Source Sans Pro Light"/>
                <a:sym typeface="Source Sans Pro Light"/>
                <a:hlinkClick r:id="rId10"/>
              </a:rPr>
              <a:t>GraphQL-CLI</a:t>
            </a:r>
            <a:endParaRPr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u="sng">
                <a:solidFill>
                  <a:schemeClr val="hlink"/>
                </a:solidFill>
                <a:latin typeface="Source Sans Pro Light"/>
                <a:ea typeface="Source Sans Pro Light"/>
                <a:cs typeface="Source Sans Pro Light"/>
                <a:sym typeface="Source Sans Pro Light"/>
                <a:hlinkClick r:id="rId11"/>
              </a:rPr>
              <a:t>GraphQL-config</a:t>
            </a:r>
            <a:endParaRPr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u="sng">
                <a:solidFill>
                  <a:schemeClr val="hlink"/>
                </a:solidFill>
                <a:latin typeface="Source Sans Pro Light"/>
                <a:ea typeface="Source Sans Pro Light"/>
                <a:cs typeface="Source Sans Pro Light"/>
                <a:sym typeface="Source Sans Pro Light"/>
                <a:hlinkClick r:id="rId12"/>
              </a:rPr>
              <a:t>GraphQL Voyager</a:t>
            </a:r>
            <a:endParaRPr sz="16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a:solidFill>
                <a:srgbClr val="666666"/>
              </a:solidFill>
              <a:latin typeface="Source Sans Pro Light"/>
              <a:ea typeface="Source Sans Pro Light"/>
              <a:cs typeface="Source Sans Pro Light"/>
              <a:sym typeface="Source Sans Pro Light"/>
            </a:endParaRPr>
          </a:p>
        </p:txBody>
      </p:sp>
      <p:sp>
        <p:nvSpPr>
          <p:cNvPr id="1094" name="Google Shape;1094;p113"/>
          <p:cNvSpPr txBox="1"/>
          <p:nvPr/>
        </p:nvSpPr>
        <p:spPr>
          <a:xfrm>
            <a:off x="3553475" y="1277366"/>
            <a:ext cx="3158100" cy="28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600">
                <a:solidFill>
                  <a:srgbClr val="666666"/>
                </a:solidFill>
                <a:latin typeface="Source Sans Pro Light"/>
                <a:ea typeface="Source Sans Pro Light"/>
                <a:cs typeface="Source Sans Pro Light"/>
                <a:sym typeface="Source Sans Pro Light"/>
              </a:rPr>
              <a:t>CheatSheet</a:t>
            </a:r>
            <a:endParaRPr sz="1600">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u="sng">
                <a:solidFill>
                  <a:schemeClr val="hlink"/>
                </a:solidFill>
                <a:latin typeface="Source Sans Pro Light"/>
                <a:ea typeface="Source Sans Pro Light"/>
                <a:cs typeface="Source Sans Pro Light"/>
                <a:sym typeface="Source Sans Pro Light"/>
                <a:hlinkClick r:id="rId13"/>
              </a:rPr>
              <a:t>https://devhints.io</a:t>
            </a:r>
            <a:br>
              <a:rPr lang="it" sz="1600">
                <a:solidFill>
                  <a:srgbClr val="666666"/>
                </a:solidFill>
                <a:latin typeface="Source Sans Pro Light"/>
                <a:ea typeface="Source Sans Pro Light"/>
                <a:cs typeface="Source Sans Pro Light"/>
                <a:sym typeface="Source Sans Pro Light"/>
              </a:rPr>
            </a:br>
            <a:endParaRPr sz="16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rPr lang="it" sz="1600">
                <a:solidFill>
                  <a:srgbClr val="666666"/>
                </a:solidFill>
                <a:latin typeface="Source Sans Pro Light"/>
                <a:ea typeface="Source Sans Pro Light"/>
                <a:cs typeface="Source Sans Pro Light"/>
                <a:sym typeface="Source Sans Pro Light"/>
              </a:rPr>
              <a:t>Server / Client</a:t>
            </a:r>
            <a:endParaRPr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u="sng">
                <a:solidFill>
                  <a:schemeClr val="hlink"/>
                </a:solidFill>
                <a:latin typeface="Source Sans Pro Light"/>
                <a:ea typeface="Source Sans Pro Light"/>
                <a:cs typeface="Source Sans Pro Light"/>
                <a:sym typeface="Source Sans Pro Light"/>
                <a:hlinkClick r:id="rId14"/>
              </a:rPr>
              <a:t>Apollo</a:t>
            </a:r>
            <a:endParaRPr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u="sng">
                <a:solidFill>
                  <a:schemeClr val="hlink"/>
                </a:solidFill>
                <a:latin typeface="Source Sans Pro Light"/>
                <a:ea typeface="Source Sans Pro Light"/>
                <a:cs typeface="Source Sans Pro Light"/>
                <a:sym typeface="Source Sans Pro Light"/>
                <a:hlinkClick r:id="rId15"/>
              </a:rPr>
              <a:t>GraphQL-Yoga</a:t>
            </a:r>
            <a:endParaRPr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u="sng">
                <a:solidFill>
                  <a:schemeClr val="hlink"/>
                </a:solidFill>
                <a:latin typeface="Source Sans Pro Light"/>
                <a:ea typeface="Source Sans Pro Light"/>
                <a:cs typeface="Source Sans Pro Light"/>
                <a:sym typeface="Source Sans Pro Light"/>
                <a:hlinkClick r:id="rId16"/>
              </a:rPr>
              <a:t>Relay</a:t>
            </a:r>
            <a:endParaRPr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u="sng">
                <a:solidFill>
                  <a:schemeClr val="hlink"/>
                </a:solidFill>
                <a:latin typeface="Source Sans Pro Light"/>
                <a:ea typeface="Source Sans Pro Light"/>
                <a:cs typeface="Source Sans Pro Light"/>
                <a:sym typeface="Source Sans Pro Light"/>
                <a:hlinkClick r:id="rId17"/>
              </a:rPr>
              <a:t>GraphQL Request</a:t>
            </a:r>
            <a:endParaRPr sz="16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600">
              <a:solidFill>
                <a:srgbClr val="666666"/>
              </a:solidFill>
              <a:latin typeface="Source Sans Pro Light"/>
              <a:ea typeface="Source Sans Pro Light"/>
              <a:cs typeface="Source Sans Pro Light"/>
              <a:sym typeface="Source Sans Pro Light"/>
            </a:endParaRPr>
          </a:p>
        </p:txBody>
      </p:sp>
      <p:sp>
        <p:nvSpPr>
          <p:cNvPr id="1095" name="Google Shape;1095;p113"/>
          <p:cNvSpPr txBox="1"/>
          <p:nvPr/>
        </p:nvSpPr>
        <p:spPr>
          <a:xfrm>
            <a:off x="6214600" y="1277350"/>
            <a:ext cx="2754900" cy="12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600">
                <a:solidFill>
                  <a:srgbClr val="666666"/>
                </a:solidFill>
                <a:latin typeface="Source Sans Pro Light"/>
                <a:ea typeface="Source Sans Pro Light"/>
                <a:cs typeface="Source Sans Pro Light"/>
                <a:sym typeface="Source Sans Pro Light"/>
              </a:rPr>
              <a:t>IDEs</a:t>
            </a:r>
            <a:endParaRPr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u="sng">
                <a:solidFill>
                  <a:schemeClr val="hlink"/>
                </a:solidFill>
                <a:latin typeface="Source Sans Pro Light"/>
                <a:ea typeface="Source Sans Pro Light"/>
                <a:cs typeface="Source Sans Pro Light"/>
                <a:sym typeface="Source Sans Pro Light"/>
                <a:hlinkClick r:id="rId18"/>
              </a:rPr>
              <a:t>GraphQL Playground</a:t>
            </a:r>
            <a:endParaRPr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u="sng">
                <a:solidFill>
                  <a:schemeClr val="hlink"/>
                </a:solidFill>
                <a:latin typeface="Source Sans Pro Light"/>
                <a:ea typeface="Source Sans Pro Light"/>
                <a:cs typeface="Source Sans Pro Light"/>
                <a:sym typeface="Source Sans Pro Light"/>
                <a:hlinkClick r:id="rId19"/>
              </a:rPr>
              <a:t>GraphiQL</a:t>
            </a:r>
            <a:endParaRPr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u="sng">
                <a:solidFill>
                  <a:schemeClr val="hlink"/>
                </a:solidFill>
                <a:latin typeface="Source Sans Pro Light"/>
                <a:ea typeface="Source Sans Pro Light"/>
                <a:cs typeface="Source Sans Pro Light"/>
                <a:sym typeface="Source Sans Pro Light"/>
                <a:hlinkClick r:id="rId20"/>
              </a:rPr>
              <a:t>GraphQL IDE</a:t>
            </a:r>
            <a:endParaRPr sz="1600">
              <a:solidFill>
                <a:srgbClr val="666666"/>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rPr lang="it" sz="1600">
                <a:solidFill>
                  <a:srgbClr val="666666"/>
                </a:solidFill>
                <a:latin typeface="Source Sans Pro Light"/>
                <a:ea typeface="Source Sans Pro Light"/>
                <a:cs typeface="Source Sans Pro Light"/>
                <a:sym typeface="Source Sans Pro Light"/>
              </a:rPr>
              <a:t>Other</a:t>
            </a:r>
            <a:endParaRPr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u="sng">
                <a:solidFill>
                  <a:schemeClr val="hlink"/>
                </a:solidFill>
                <a:latin typeface="Source Sans Pro Light"/>
                <a:ea typeface="Source Sans Pro Light"/>
                <a:cs typeface="Source Sans Pro Light"/>
                <a:sym typeface="Source Sans Pro Light"/>
                <a:hlinkClick r:id="rId21"/>
              </a:rPr>
              <a:t>DataLoader</a:t>
            </a:r>
            <a:endParaRPr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u="sng">
                <a:solidFill>
                  <a:schemeClr val="hlink"/>
                </a:solidFill>
                <a:latin typeface="Source Sans Pro Light"/>
                <a:ea typeface="Source Sans Pro Light"/>
                <a:cs typeface="Source Sans Pro Light"/>
                <a:sym typeface="Source Sans Pro Light"/>
                <a:hlinkClick r:id="rId22"/>
              </a:rPr>
              <a:t>Awesome</a:t>
            </a:r>
            <a:endParaRPr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u="sng">
                <a:solidFill>
                  <a:schemeClr val="hlink"/>
                </a:solidFill>
                <a:latin typeface="Source Sans Pro Light"/>
                <a:ea typeface="Source Sans Pro Light"/>
                <a:cs typeface="Source Sans Pro Light"/>
                <a:sym typeface="Source Sans Pro Light"/>
                <a:hlinkClick r:id="rId23"/>
              </a:rPr>
              <a:t>Landscape</a:t>
            </a:r>
            <a:endParaRPr sz="1600">
              <a:solidFill>
                <a:srgbClr val="666666"/>
              </a:solidFill>
              <a:latin typeface="Source Sans Pro Light"/>
              <a:ea typeface="Source Sans Pro Light"/>
              <a:cs typeface="Source Sans Pro Light"/>
              <a:sym typeface="Source Sans Pro Light"/>
            </a:endParaRPr>
          </a:p>
          <a:p>
            <a:pPr indent="-330200" lvl="0" marL="457200" rtl="0" algn="l">
              <a:spcBef>
                <a:spcPts val="0"/>
              </a:spcBef>
              <a:spcAft>
                <a:spcPts val="0"/>
              </a:spcAft>
              <a:buClr>
                <a:srgbClr val="666666"/>
              </a:buClr>
              <a:buSzPts val="1600"/>
              <a:buFont typeface="Source Sans Pro Light"/>
              <a:buChar char="●"/>
            </a:pPr>
            <a:r>
              <a:rPr lang="it" sz="1600" u="sng">
                <a:solidFill>
                  <a:schemeClr val="hlink"/>
                </a:solidFill>
                <a:latin typeface="Source Sans Pro Light"/>
                <a:ea typeface="Source Sans Pro Light"/>
                <a:cs typeface="Source Sans Pro Light"/>
                <a:sym typeface="Source Sans Pro Light"/>
                <a:hlinkClick r:id="rId24"/>
              </a:rPr>
              <a:t>GraphQL Editor</a:t>
            </a:r>
            <a:endParaRPr sz="1600">
              <a:solidFill>
                <a:srgbClr val="666666"/>
              </a:solidFill>
              <a:latin typeface="Source Sans Pro Light"/>
              <a:ea typeface="Source Sans Pro Light"/>
              <a:cs typeface="Source Sans Pro Light"/>
              <a:sym typeface="Source Sans Pro Light"/>
            </a:endParaRPr>
          </a:p>
        </p:txBody>
      </p:sp>
      <p:grpSp>
        <p:nvGrpSpPr>
          <p:cNvPr id="1096" name="Google Shape;1096;p113"/>
          <p:cNvGrpSpPr/>
          <p:nvPr/>
        </p:nvGrpSpPr>
        <p:grpSpPr>
          <a:xfrm>
            <a:off x="348875" y="210491"/>
            <a:ext cx="8620650" cy="4722522"/>
            <a:chOff x="311700" y="199653"/>
            <a:chExt cx="8620650" cy="4722522"/>
          </a:xfrm>
        </p:grpSpPr>
        <p:pic>
          <p:nvPicPr>
            <p:cNvPr id="1097" name="Google Shape;1097;p113"/>
            <p:cNvPicPr preferRelativeResize="0"/>
            <p:nvPr/>
          </p:nvPicPr>
          <p:blipFill>
            <a:blip r:embed="rId25">
              <a:alphaModFix/>
            </a:blip>
            <a:stretch>
              <a:fillRect/>
            </a:stretch>
          </p:blipFill>
          <p:spPr>
            <a:xfrm>
              <a:off x="311700" y="220475"/>
              <a:ext cx="1399152" cy="410999"/>
            </a:xfrm>
            <a:prstGeom prst="rect">
              <a:avLst/>
            </a:prstGeom>
            <a:noFill/>
            <a:ln>
              <a:noFill/>
            </a:ln>
          </p:spPr>
        </p:pic>
        <p:pic>
          <p:nvPicPr>
            <p:cNvPr id="1098" name="Google Shape;1098;p113"/>
            <p:cNvPicPr preferRelativeResize="0"/>
            <p:nvPr/>
          </p:nvPicPr>
          <p:blipFill>
            <a:blip r:embed="rId26">
              <a:alphaModFix amt="20000"/>
            </a:blip>
            <a:stretch>
              <a:fillRect/>
            </a:stretch>
          </p:blipFill>
          <p:spPr>
            <a:xfrm>
              <a:off x="8583075" y="199653"/>
              <a:ext cx="286400" cy="452642"/>
            </a:xfrm>
            <a:prstGeom prst="rect">
              <a:avLst/>
            </a:prstGeom>
            <a:noFill/>
            <a:ln>
              <a:noFill/>
            </a:ln>
          </p:spPr>
        </p:pic>
        <p:sp>
          <p:nvSpPr>
            <p:cNvPr id="1099" name="Google Shape;1099;p113"/>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1100" name="Google Shape;1100;p113"/>
            <p:cNvPicPr preferRelativeResize="0"/>
            <p:nvPr/>
          </p:nvPicPr>
          <p:blipFill>
            <a:blip r:embed="rId27">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14"/>
          <p:cNvSpPr txBox="1"/>
          <p:nvPr/>
        </p:nvSpPr>
        <p:spPr>
          <a:xfrm>
            <a:off x="-5550" y="3257775"/>
            <a:ext cx="9155100" cy="69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3000">
                <a:solidFill>
                  <a:srgbClr val="666666"/>
                </a:solidFill>
                <a:latin typeface="Source Sans Pro Light"/>
                <a:ea typeface="Source Sans Pro Light"/>
                <a:cs typeface="Source Sans Pro Light"/>
                <a:sym typeface="Source Sans Pro Light"/>
              </a:rPr>
              <a:t>Mi raccomando…</a:t>
            </a:r>
            <a:br>
              <a:rPr lang="it" sz="3000">
                <a:solidFill>
                  <a:srgbClr val="666666"/>
                </a:solidFill>
                <a:latin typeface="Source Sans Pro Light"/>
                <a:ea typeface="Source Sans Pro Light"/>
                <a:cs typeface="Source Sans Pro Light"/>
                <a:sym typeface="Source Sans Pro Light"/>
              </a:rPr>
            </a:br>
            <a:r>
              <a:rPr lang="it" sz="3000">
                <a:solidFill>
                  <a:srgbClr val="666666"/>
                </a:solidFill>
                <a:latin typeface="Source Sans Pro Light"/>
                <a:ea typeface="Source Sans Pro Light"/>
                <a:cs typeface="Source Sans Pro Light"/>
                <a:sym typeface="Source Sans Pro Light"/>
              </a:rPr>
              <a:t>se la mette lui che non ha neanche le orecchie!</a:t>
            </a:r>
            <a:endParaRPr sz="3000">
              <a:solidFill>
                <a:srgbClr val="666666"/>
              </a:solidFill>
              <a:latin typeface="Source Sans Pro Light"/>
              <a:ea typeface="Source Sans Pro Light"/>
              <a:cs typeface="Source Sans Pro Light"/>
              <a:sym typeface="Source Sans Pro Light"/>
            </a:endParaRPr>
          </a:p>
        </p:txBody>
      </p:sp>
      <p:pic>
        <p:nvPicPr>
          <p:cNvPr id="1106" name="Google Shape;1106;p114"/>
          <p:cNvPicPr preferRelativeResize="0"/>
          <p:nvPr/>
        </p:nvPicPr>
        <p:blipFill>
          <a:blip r:embed="rId3">
            <a:alphaModFix/>
          </a:blip>
          <a:stretch>
            <a:fillRect/>
          </a:stretch>
        </p:blipFill>
        <p:spPr>
          <a:xfrm>
            <a:off x="3180775" y="475325"/>
            <a:ext cx="2782459" cy="2782459"/>
          </a:xfrm>
          <a:prstGeom prst="rect">
            <a:avLst/>
          </a:prstGeom>
          <a:noFill/>
          <a:ln>
            <a:noFill/>
          </a:ln>
        </p:spPr>
      </p:pic>
      <p:grpSp>
        <p:nvGrpSpPr>
          <p:cNvPr id="1107" name="Google Shape;1107;p114"/>
          <p:cNvGrpSpPr/>
          <p:nvPr/>
        </p:nvGrpSpPr>
        <p:grpSpPr>
          <a:xfrm>
            <a:off x="348875" y="210491"/>
            <a:ext cx="8620650" cy="4722522"/>
            <a:chOff x="311700" y="199653"/>
            <a:chExt cx="8620650" cy="4722522"/>
          </a:xfrm>
        </p:grpSpPr>
        <p:pic>
          <p:nvPicPr>
            <p:cNvPr id="1108" name="Google Shape;1108;p114"/>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1109" name="Google Shape;1109;p114"/>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1110" name="Google Shape;1110;p114"/>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1111" name="Google Shape;1111;p114"/>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pic>
        <p:nvPicPr>
          <p:cNvPr id="1116" name="Google Shape;1116;p115"/>
          <p:cNvPicPr preferRelativeResize="0"/>
          <p:nvPr/>
        </p:nvPicPr>
        <p:blipFill>
          <a:blip r:embed="rId3">
            <a:alphaModFix/>
          </a:blip>
          <a:stretch>
            <a:fillRect/>
          </a:stretch>
        </p:blipFill>
        <p:spPr>
          <a:xfrm>
            <a:off x="2161500" y="614300"/>
            <a:ext cx="4820998" cy="2894752"/>
          </a:xfrm>
          <a:prstGeom prst="rect">
            <a:avLst/>
          </a:prstGeom>
          <a:noFill/>
          <a:ln cap="flat" cmpd="sng" w="9525">
            <a:solidFill>
              <a:srgbClr val="D9D9D9"/>
            </a:solidFill>
            <a:prstDash val="solid"/>
            <a:round/>
            <a:headEnd len="sm" w="sm" type="none"/>
            <a:tailEnd len="sm" w="sm" type="none"/>
          </a:ln>
        </p:spPr>
      </p:pic>
      <p:grpSp>
        <p:nvGrpSpPr>
          <p:cNvPr id="1117" name="Google Shape;1117;p115"/>
          <p:cNvGrpSpPr/>
          <p:nvPr/>
        </p:nvGrpSpPr>
        <p:grpSpPr>
          <a:xfrm>
            <a:off x="311700" y="199653"/>
            <a:ext cx="8620650" cy="4722522"/>
            <a:chOff x="311700" y="199653"/>
            <a:chExt cx="8620650" cy="4722522"/>
          </a:xfrm>
        </p:grpSpPr>
        <p:pic>
          <p:nvPicPr>
            <p:cNvPr id="1118" name="Google Shape;1118;p115"/>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1119" name="Google Shape;1119;p115"/>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1120" name="Google Shape;1120;p115"/>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1121" name="Google Shape;1121;p115"/>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
        <p:nvSpPr>
          <p:cNvPr id="1122" name="Google Shape;1122;p115"/>
          <p:cNvSpPr txBox="1"/>
          <p:nvPr/>
        </p:nvSpPr>
        <p:spPr>
          <a:xfrm>
            <a:off x="311700" y="3640400"/>
            <a:ext cx="8590200" cy="768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it" sz="2400">
                <a:latin typeface="Source Sans Pro Light"/>
                <a:ea typeface="Source Sans Pro Light"/>
                <a:cs typeface="Source Sans Pro Light"/>
                <a:sym typeface="Source Sans Pro Light"/>
              </a:rPr>
              <a:t>Iscriviti al </a:t>
            </a:r>
            <a:r>
              <a:rPr lang="it" sz="2400">
                <a:solidFill>
                  <a:srgbClr val="000000"/>
                </a:solidFill>
                <a:latin typeface="Source Sans Pro Light"/>
                <a:ea typeface="Source Sans Pro Light"/>
                <a:cs typeface="Source Sans Pro Light"/>
                <a:sym typeface="Source Sans Pro Light"/>
              </a:rPr>
              <a:t>Canale YouTube</a:t>
            </a:r>
            <a:r>
              <a:rPr lang="it" sz="2400">
                <a:latin typeface="Source Sans Pro Light"/>
                <a:ea typeface="Source Sans Pro Light"/>
                <a:cs typeface="Source Sans Pro Light"/>
                <a:sym typeface="Source Sans Pro Light"/>
              </a:rPr>
              <a:t>:</a:t>
            </a:r>
            <a:r>
              <a:rPr lang="it" sz="2400">
                <a:solidFill>
                  <a:srgbClr val="666666"/>
                </a:solidFill>
                <a:latin typeface="Source Sans Pro Light"/>
                <a:ea typeface="Source Sans Pro Light"/>
                <a:cs typeface="Source Sans Pro Light"/>
                <a:sym typeface="Source Sans Pro Light"/>
              </a:rPr>
              <a:t> </a:t>
            </a:r>
            <a:r>
              <a:rPr lang="it" sz="2400" u="sng">
                <a:solidFill>
                  <a:srgbClr val="0097A7"/>
                </a:solidFill>
                <a:latin typeface="Source Sans Pro Light"/>
                <a:ea typeface="Source Sans Pro Light"/>
                <a:cs typeface="Source Sans Pro Light"/>
                <a:sym typeface="Source Sans Pro Light"/>
                <a:hlinkClick r:id="rId7">
                  <a:extLst>
                    <a:ext uri="{A12FA001-AC4F-418D-AE19-62706E023703}">
                      <ahyp:hlinkClr val="tx"/>
                    </a:ext>
                  </a:extLst>
                </a:hlinkClick>
              </a:rPr>
              <a:t>https://www.youtube.com/c/devmy</a:t>
            </a:r>
            <a:endParaRPr sz="2400">
              <a:solidFill>
                <a:srgbClr val="666666"/>
              </a:solidFill>
              <a:latin typeface="Source Sans Pro Light"/>
              <a:ea typeface="Source Sans Pro Light"/>
              <a:cs typeface="Source Sans Pro Light"/>
              <a:sym typeface="Source Sans Pro Light"/>
            </a:endParaRPr>
          </a:p>
        </p:txBody>
      </p:sp>
      <p:pic>
        <p:nvPicPr>
          <p:cNvPr id="1123" name="Google Shape;1123;p115"/>
          <p:cNvPicPr preferRelativeResize="0"/>
          <p:nvPr/>
        </p:nvPicPr>
        <p:blipFill>
          <a:blip r:embed="rId8">
            <a:alphaModFix/>
          </a:blip>
          <a:stretch>
            <a:fillRect/>
          </a:stretch>
        </p:blipFill>
        <p:spPr>
          <a:xfrm>
            <a:off x="5293950" y="1174100"/>
            <a:ext cx="1340550" cy="13405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16"/>
          <p:cNvSpPr txBox="1"/>
          <p:nvPr/>
        </p:nvSpPr>
        <p:spPr>
          <a:xfrm>
            <a:off x="4077000" y="3226873"/>
            <a:ext cx="4635300" cy="8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00000"/>
              </a:solidFill>
            </a:endParaRPr>
          </a:p>
        </p:txBody>
      </p:sp>
      <p:pic>
        <p:nvPicPr>
          <p:cNvPr id="1129" name="Google Shape;1129;p116"/>
          <p:cNvPicPr preferRelativeResize="0"/>
          <p:nvPr/>
        </p:nvPicPr>
        <p:blipFill rotWithShape="1">
          <a:blip r:embed="rId3">
            <a:alphaModFix/>
          </a:blip>
          <a:srcRect b="0" l="6690" r="0" t="0"/>
          <a:stretch/>
        </p:blipFill>
        <p:spPr>
          <a:xfrm>
            <a:off x="0" y="61975"/>
            <a:ext cx="3283702" cy="5019549"/>
          </a:xfrm>
          <a:prstGeom prst="rect">
            <a:avLst/>
          </a:prstGeom>
          <a:noFill/>
          <a:ln>
            <a:noFill/>
          </a:ln>
        </p:spPr>
      </p:pic>
      <p:pic>
        <p:nvPicPr>
          <p:cNvPr id="1130" name="Google Shape;1130;p116"/>
          <p:cNvPicPr preferRelativeResize="0"/>
          <p:nvPr/>
        </p:nvPicPr>
        <p:blipFill>
          <a:blip r:embed="rId4">
            <a:alphaModFix/>
          </a:blip>
          <a:stretch>
            <a:fillRect/>
          </a:stretch>
        </p:blipFill>
        <p:spPr>
          <a:xfrm>
            <a:off x="7403900" y="245275"/>
            <a:ext cx="1399152" cy="410999"/>
          </a:xfrm>
          <a:prstGeom prst="rect">
            <a:avLst/>
          </a:prstGeom>
          <a:noFill/>
          <a:ln>
            <a:noFill/>
          </a:ln>
        </p:spPr>
      </p:pic>
      <p:sp>
        <p:nvSpPr>
          <p:cNvPr id="1131" name="Google Shape;1131;p116"/>
          <p:cNvSpPr txBox="1"/>
          <p:nvPr/>
        </p:nvSpPr>
        <p:spPr>
          <a:xfrm>
            <a:off x="43903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000">
                <a:solidFill>
                  <a:srgbClr val="666666"/>
                </a:solidFill>
                <a:latin typeface="Source Sans Pro"/>
                <a:ea typeface="Source Sans Pro"/>
                <a:cs typeface="Source Sans Pro"/>
                <a:sym typeface="Source Sans Pro"/>
              </a:rPr>
              <a:t>https://devmy.it</a:t>
            </a:r>
            <a:br>
              <a:rPr lang="it" sz="1000">
                <a:solidFill>
                  <a:srgbClr val="666666"/>
                </a:solidFill>
                <a:latin typeface="Source Sans Pro"/>
                <a:ea typeface="Source Sans Pro"/>
                <a:cs typeface="Source Sans Pro"/>
                <a:sym typeface="Source Sans Pro"/>
              </a:rPr>
            </a:br>
            <a:r>
              <a:rPr lang="it" sz="1000">
                <a:solidFill>
                  <a:srgbClr val="666666"/>
                </a:solidFill>
                <a:latin typeface="Source Sans Pro"/>
                <a:ea typeface="Source Sans Pro"/>
                <a:cs typeface="Source Sans Pro"/>
                <a:sym typeface="Source Sans Pro"/>
              </a:rPr>
              <a:t>Francesco Sciuti - Microsoft MVP / Google Developer Certified</a:t>
            </a:r>
            <a:endParaRPr sz="1000">
              <a:solidFill>
                <a:srgbClr val="666666"/>
              </a:solidFill>
              <a:latin typeface="Source Sans Pro"/>
              <a:ea typeface="Source Sans Pro"/>
              <a:cs typeface="Source Sans Pro"/>
              <a:sym typeface="Source Sans Pro"/>
            </a:endParaRPr>
          </a:p>
        </p:txBody>
      </p:sp>
      <p:sp>
        <p:nvSpPr>
          <p:cNvPr id="1132" name="Google Shape;1132;p116"/>
          <p:cNvSpPr txBox="1"/>
          <p:nvPr/>
        </p:nvSpPr>
        <p:spPr>
          <a:xfrm>
            <a:off x="4330050" y="1038566"/>
            <a:ext cx="4473000" cy="290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600" u="sng">
                <a:solidFill>
                  <a:srgbClr val="0097A7"/>
                </a:solidFill>
                <a:latin typeface="Source Sans Pro Light"/>
                <a:ea typeface="Source Sans Pro Light"/>
                <a:cs typeface="Source Sans Pro Light"/>
                <a:sym typeface="Source Sans Pro Light"/>
                <a:hlinkClick r:id="rId5">
                  <a:extLst>
                    <a:ext uri="{A12FA001-AC4F-418D-AE19-62706E023703}">
                      <ahyp:hlinkClr val="tx"/>
                    </a:ext>
                  </a:extLst>
                </a:hlinkClick>
              </a:rPr>
              <a:t>https://www.facebook.com/Devmy.it</a:t>
            </a:r>
            <a:endParaRPr sz="1500"/>
          </a:p>
          <a:p>
            <a:pPr indent="0" lvl="0" marL="0" rtl="0" algn="l">
              <a:lnSpc>
                <a:spcPct val="115000"/>
              </a:lnSpc>
              <a:spcBef>
                <a:spcPts val="0"/>
              </a:spcBef>
              <a:spcAft>
                <a:spcPts val="0"/>
              </a:spcAft>
              <a:buNone/>
            </a:pPr>
            <a:br>
              <a:rPr lang="it" sz="1500"/>
            </a:br>
            <a:r>
              <a:rPr lang="it" sz="1600" u="sng">
                <a:solidFill>
                  <a:srgbClr val="0097A7"/>
                </a:solidFill>
                <a:latin typeface="Source Sans Pro Light"/>
                <a:ea typeface="Source Sans Pro Light"/>
                <a:cs typeface="Source Sans Pro Light"/>
                <a:sym typeface="Source Sans Pro Light"/>
                <a:hlinkClick r:id="rId6">
                  <a:extLst>
                    <a:ext uri="{A12FA001-AC4F-418D-AE19-62706E023703}">
                      <ahyp:hlinkClr val="tx"/>
                    </a:ext>
                  </a:extLst>
                </a:hlinkClick>
              </a:rPr>
              <a:t>https://www.linkedin.com/company/devmyfactory/</a:t>
            </a:r>
            <a:endParaRPr sz="1500">
              <a:solidFill>
                <a:srgbClr val="000000"/>
              </a:solidFill>
              <a:latin typeface="Source Sans Pro Light"/>
              <a:ea typeface="Source Sans Pro Light"/>
              <a:cs typeface="Source Sans Pro Light"/>
              <a:sym typeface="Source Sans Pro Light"/>
            </a:endParaRPr>
          </a:p>
          <a:p>
            <a:pPr indent="0" lvl="0" marL="0" rtl="0" algn="l">
              <a:lnSpc>
                <a:spcPct val="115000"/>
              </a:lnSpc>
              <a:spcBef>
                <a:spcPts val="0"/>
              </a:spcBef>
              <a:spcAft>
                <a:spcPts val="0"/>
              </a:spcAft>
              <a:buNone/>
            </a:pPr>
            <a:r>
              <a:t/>
            </a:r>
            <a:endParaRPr sz="1500">
              <a:solidFill>
                <a:srgbClr val="000000"/>
              </a:solidFill>
              <a:latin typeface="Source Sans Pro Light"/>
              <a:ea typeface="Source Sans Pro Light"/>
              <a:cs typeface="Source Sans Pro Light"/>
              <a:sym typeface="Source Sans Pro Light"/>
            </a:endParaRPr>
          </a:p>
          <a:p>
            <a:pPr indent="0" lvl="0" marL="0" rtl="0" algn="l">
              <a:lnSpc>
                <a:spcPct val="115000"/>
              </a:lnSpc>
              <a:spcBef>
                <a:spcPts val="0"/>
              </a:spcBef>
              <a:spcAft>
                <a:spcPts val="0"/>
              </a:spcAft>
              <a:buNone/>
            </a:pPr>
            <a:r>
              <a:rPr lang="it" sz="1500" u="sng">
                <a:solidFill>
                  <a:srgbClr val="0097A7"/>
                </a:solidFill>
                <a:latin typeface="Source Sans Pro Light"/>
                <a:ea typeface="Source Sans Pro Light"/>
                <a:cs typeface="Source Sans Pro Light"/>
                <a:sym typeface="Source Sans Pro Light"/>
                <a:hlinkClick r:id="rId7">
                  <a:extLst>
                    <a:ext uri="{A12FA001-AC4F-418D-AE19-62706E023703}">
                      <ahyp:hlinkClr val="tx"/>
                    </a:ext>
                  </a:extLst>
                </a:hlinkClick>
              </a:rPr>
              <a:t>https://twitter.com/DevmyFactory</a:t>
            </a:r>
            <a:endParaRPr sz="1500">
              <a:solidFill>
                <a:srgbClr val="000000"/>
              </a:solidFill>
              <a:latin typeface="Source Sans Pro Light"/>
              <a:ea typeface="Source Sans Pro Light"/>
              <a:cs typeface="Source Sans Pro Light"/>
              <a:sym typeface="Source Sans Pro Light"/>
            </a:endParaRPr>
          </a:p>
          <a:p>
            <a:pPr indent="0" lvl="0" marL="0" rtl="0" algn="l">
              <a:lnSpc>
                <a:spcPct val="115000"/>
              </a:lnSpc>
              <a:spcBef>
                <a:spcPts val="0"/>
              </a:spcBef>
              <a:spcAft>
                <a:spcPts val="0"/>
              </a:spcAft>
              <a:buNone/>
            </a:pPr>
            <a:r>
              <a:t/>
            </a:r>
            <a:endParaRPr sz="1500">
              <a:solidFill>
                <a:srgbClr val="000000"/>
              </a:solidFill>
              <a:latin typeface="Source Sans Pro Light"/>
              <a:ea typeface="Source Sans Pro Light"/>
              <a:cs typeface="Source Sans Pro Light"/>
              <a:sym typeface="Source Sans Pro Light"/>
            </a:endParaRPr>
          </a:p>
          <a:p>
            <a:pPr indent="0" lvl="0" marL="0" rtl="0" algn="l">
              <a:lnSpc>
                <a:spcPct val="115000"/>
              </a:lnSpc>
              <a:spcBef>
                <a:spcPts val="0"/>
              </a:spcBef>
              <a:spcAft>
                <a:spcPts val="0"/>
              </a:spcAft>
              <a:buNone/>
            </a:pPr>
            <a:r>
              <a:rPr lang="it" sz="1500" u="sng">
                <a:solidFill>
                  <a:srgbClr val="0097A7"/>
                </a:solidFill>
                <a:latin typeface="Source Sans Pro Light"/>
                <a:ea typeface="Source Sans Pro Light"/>
                <a:cs typeface="Source Sans Pro Light"/>
                <a:sym typeface="Source Sans Pro Light"/>
                <a:hlinkClick r:id="rId8">
                  <a:extLst>
                    <a:ext uri="{A12FA001-AC4F-418D-AE19-62706E023703}">
                      <ahyp:hlinkClr val="tx"/>
                    </a:ext>
                  </a:extLst>
                </a:hlinkClick>
              </a:rPr>
              <a:t>https://www.instagram.com/Devmy.it/</a:t>
            </a:r>
            <a:br>
              <a:rPr lang="it" sz="1500">
                <a:solidFill>
                  <a:srgbClr val="000000"/>
                </a:solidFill>
                <a:latin typeface="Source Sans Pro Light"/>
                <a:ea typeface="Source Sans Pro Light"/>
                <a:cs typeface="Source Sans Pro Light"/>
                <a:sym typeface="Source Sans Pro Light"/>
              </a:rPr>
            </a:br>
            <a:br>
              <a:rPr lang="it" sz="1500">
                <a:solidFill>
                  <a:srgbClr val="000000"/>
                </a:solidFill>
                <a:latin typeface="Source Sans Pro Light"/>
                <a:ea typeface="Source Sans Pro Light"/>
                <a:cs typeface="Source Sans Pro Light"/>
                <a:sym typeface="Source Sans Pro Light"/>
              </a:rPr>
            </a:br>
            <a:r>
              <a:rPr lang="it" sz="1500" u="sng">
                <a:solidFill>
                  <a:srgbClr val="0097A7"/>
                </a:solidFill>
                <a:latin typeface="Source Sans Pro Light"/>
                <a:ea typeface="Source Sans Pro Light"/>
                <a:cs typeface="Source Sans Pro Light"/>
                <a:sym typeface="Source Sans Pro Light"/>
                <a:hlinkClick r:id="rId9">
                  <a:extLst>
                    <a:ext uri="{A12FA001-AC4F-418D-AE19-62706E023703}">
                      <ahyp:hlinkClr val="tx"/>
                    </a:ext>
                  </a:extLst>
                </a:hlinkClick>
              </a:rPr>
              <a:t>https://www.youtube.com/c/devmy</a:t>
            </a:r>
            <a:endParaRPr sz="1500"/>
          </a:p>
        </p:txBody>
      </p:sp>
      <p:sp>
        <p:nvSpPr>
          <p:cNvPr id="1133" name="Google Shape;1133;p116"/>
          <p:cNvSpPr txBox="1"/>
          <p:nvPr/>
        </p:nvSpPr>
        <p:spPr>
          <a:xfrm>
            <a:off x="3721300" y="323273"/>
            <a:ext cx="14985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300">
                <a:solidFill>
                  <a:srgbClr val="FF9900"/>
                </a:solidFill>
                <a:latin typeface="Source Sans Pro"/>
                <a:ea typeface="Source Sans Pro"/>
                <a:cs typeface="Source Sans Pro"/>
                <a:sym typeface="Source Sans Pro"/>
              </a:rPr>
              <a:t>Seguici su:</a:t>
            </a:r>
            <a:endParaRPr sz="2300">
              <a:solidFill>
                <a:srgbClr val="FF9900"/>
              </a:solidFill>
              <a:latin typeface="Source Sans Pro"/>
              <a:ea typeface="Source Sans Pro"/>
              <a:cs typeface="Source Sans Pro"/>
              <a:sym typeface="Source Sans Pro"/>
            </a:endParaRPr>
          </a:p>
        </p:txBody>
      </p:sp>
      <p:pic>
        <p:nvPicPr>
          <p:cNvPr id="1134" name="Google Shape;1134;p116"/>
          <p:cNvPicPr preferRelativeResize="0"/>
          <p:nvPr/>
        </p:nvPicPr>
        <p:blipFill>
          <a:blip r:embed="rId10">
            <a:alphaModFix/>
          </a:blip>
          <a:stretch>
            <a:fillRect/>
          </a:stretch>
        </p:blipFill>
        <p:spPr>
          <a:xfrm>
            <a:off x="3752350" y="1041023"/>
            <a:ext cx="360001" cy="360001"/>
          </a:xfrm>
          <a:prstGeom prst="rect">
            <a:avLst/>
          </a:prstGeom>
          <a:noFill/>
          <a:ln>
            <a:noFill/>
          </a:ln>
        </p:spPr>
      </p:pic>
      <p:pic>
        <p:nvPicPr>
          <p:cNvPr id="1135" name="Google Shape;1135;p116"/>
          <p:cNvPicPr preferRelativeResize="0"/>
          <p:nvPr/>
        </p:nvPicPr>
        <p:blipFill>
          <a:blip r:embed="rId11">
            <a:alphaModFix/>
          </a:blip>
          <a:stretch>
            <a:fillRect/>
          </a:stretch>
        </p:blipFill>
        <p:spPr>
          <a:xfrm>
            <a:off x="3752350" y="3193571"/>
            <a:ext cx="360000" cy="360000"/>
          </a:xfrm>
          <a:prstGeom prst="rect">
            <a:avLst/>
          </a:prstGeom>
          <a:noFill/>
          <a:ln>
            <a:noFill/>
          </a:ln>
        </p:spPr>
      </p:pic>
      <p:pic>
        <p:nvPicPr>
          <p:cNvPr id="1136" name="Google Shape;1136;p116"/>
          <p:cNvPicPr preferRelativeResize="0"/>
          <p:nvPr/>
        </p:nvPicPr>
        <p:blipFill>
          <a:blip r:embed="rId12">
            <a:alphaModFix/>
          </a:blip>
          <a:stretch>
            <a:fillRect/>
          </a:stretch>
        </p:blipFill>
        <p:spPr>
          <a:xfrm>
            <a:off x="3752350" y="1585861"/>
            <a:ext cx="360000" cy="360000"/>
          </a:xfrm>
          <a:prstGeom prst="rect">
            <a:avLst/>
          </a:prstGeom>
          <a:noFill/>
          <a:ln>
            <a:noFill/>
          </a:ln>
        </p:spPr>
      </p:pic>
      <p:pic>
        <p:nvPicPr>
          <p:cNvPr id="1137" name="Google Shape;1137;p116"/>
          <p:cNvPicPr preferRelativeResize="0"/>
          <p:nvPr/>
        </p:nvPicPr>
        <p:blipFill>
          <a:blip r:embed="rId13">
            <a:alphaModFix/>
          </a:blip>
          <a:stretch>
            <a:fillRect/>
          </a:stretch>
        </p:blipFill>
        <p:spPr>
          <a:xfrm>
            <a:off x="3752350" y="2664285"/>
            <a:ext cx="360000" cy="360452"/>
          </a:xfrm>
          <a:prstGeom prst="rect">
            <a:avLst/>
          </a:prstGeom>
          <a:noFill/>
          <a:ln>
            <a:noFill/>
          </a:ln>
        </p:spPr>
      </p:pic>
      <p:pic>
        <p:nvPicPr>
          <p:cNvPr id="1138" name="Google Shape;1138;p116"/>
          <p:cNvPicPr preferRelativeResize="0"/>
          <p:nvPr/>
        </p:nvPicPr>
        <p:blipFill>
          <a:blip r:embed="rId14">
            <a:alphaModFix/>
          </a:blip>
          <a:stretch>
            <a:fillRect/>
          </a:stretch>
        </p:blipFill>
        <p:spPr>
          <a:xfrm>
            <a:off x="3752350" y="2130723"/>
            <a:ext cx="360003" cy="360251"/>
          </a:xfrm>
          <a:prstGeom prst="rect">
            <a:avLst/>
          </a:prstGeom>
          <a:noFill/>
          <a:ln>
            <a:noFill/>
          </a:ln>
        </p:spPr>
      </p:pic>
      <p:sp>
        <p:nvSpPr>
          <p:cNvPr id="1139" name="Google Shape;1139;p116"/>
          <p:cNvSpPr txBox="1"/>
          <p:nvPr/>
        </p:nvSpPr>
        <p:spPr>
          <a:xfrm>
            <a:off x="3743850" y="3859775"/>
            <a:ext cx="5063400" cy="8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solidFill>
                  <a:srgbClr val="000000"/>
                </a:solidFill>
                <a:latin typeface="Source Sans Pro Light"/>
                <a:ea typeface="Source Sans Pro Light"/>
                <a:cs typeface="Source Sans Pro Light"/>
                <a:sym typeface="Source Sans Pro Light"/>
              </a:rPr>
              <a:t>E se vuoi rimanere aggiornato su tutte le novità ma non sei troppo social, iscriviti alla nostra</a:t>
            </a:r>
            <a:r>
              <a:rPr b="1" lang="it" sz="1300">
                <a:solidFill>
                  <a:srgbClr val="000000"/>
                </a:solidFill>
                <a:latin typeface="Source Sans Pro"/>
                <a:ea typeface="Source Sans Pro"/>
                <a:cs typeface="Source Sans Pro"/>
                <a:sym typeface="Source Sans Pro"/>
              </a:rPr>
              <a:t> newsletter</a:t>
            </a:r>
            <a:r>
              <a:rPr lang="it" sz="1300">
                <a:solidFill>
                  <a:srgbClr val="000000"/>
                </a:solidFill>
                <a:latin typeface="Source Sans Pro Light"/>
                <a:ea typeface="Source Sans Pro Light"/>
                <a:cs typeface="Source Sans Pro Light"/>
                <a:sym typeface="Source Sans Pro Light"/>
              </a:rPr>
              <a:t>: </a:t>
            </a:r>
            <a:r>
              <a:rPr lang="it" sz="1300" u="sng">
                <a:solidFill>
                  <a:srgbClr val="0097A7"/>
                </a:solidFill>
                <a:latin typeface="Source Sans Pro Light"/>
                <a:ea typeface="Source Sans Pro Light"/>
                <a:cs typeface="Source Sans Pro Light"/>
                <a:sym typeface="Source Sans Pro Light"/>
                <a:hlinkClick r:id="rId15">
                  <a:extLst>
                    <a:ext uri="{A12FA001-AC4F-418D-AE19-62706E023703}">
                      <ahyp:hlinkClr val="tx"/>
                    </a:ext>
                  </a:extLst>
                </a:hlinkClick>
              </a:rPr>
              <a:t>http://eepurl.com/gb890v</a:t>
            </a:r>
            <a:endParaRPr sz="1300">
              <a:solidFill>
                <a:srgbClr val="00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17"/>
          <p:cNvSpPr txBox="1"/>
          <p:nvPr/>
        </p:nvSpPr>
        <p:spPr>
          <a:xfrm>
            <a:off x="-5550" y="3109025"/>
            <a:ext cx="9155100" cy="69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5200">
                <a:solidFill>
                  <a:srgbClr val="666666"/>
                </a:solidFill>
                <a:latin typeface="Source Sans Pro Light"/>
                <a:ea typeface="Source Sans Pro Light"/>
                <a:cs typeface="Source Sans Pro Light"/>
                <a:sym typeface="Source Sans Pro Light"/>
              </a:rPr>
              <a:t>Grazie a tutti!</a:t>
            </a:r>
            <a:endParaRPr sz="5200">
              <a:solidFill>
                <a:srgbClr val="666666"/>
              </a:solidFill>
              <a:latin typeface="Source Sans Pro Light"/>
              <a:ea typeface="Source Sans Pro Light"/>
              <a:cs typeface="Source Sans Pro Light"/>
              <a:sym typeface="Source Sans Pro Light"/>
            </a:endParaRPr>
          </a:p>
        </p:txBody>
      </p:sp>
      <p:pic>
        <p:nvPicPr>
          <p:cNvPr id="1145" name="Google Shape;1145;p117"/>
          <p:cNvPicPr preferRelativeResize="0"/>
          <p:nvPr/>
        </p:nvPicPr>
        <p:blipFill>
          <a:blip r:embed="rId3">
            <a:alphaModFix/>
          </a:blip>
          <a:stretch>
            <a:fillRect/>
          </a:stretch>
        </p:blipFill>
        <p:spPr>
          <a:xfrm>
            <a:off x="2256325" y="1004299"/>
            <a:ext cx="2066099" cy="2066099"/>
          </a:xfrm>
          <a:prstGeom prst="rect">
            <a:avLst/>
          </a:prstGeom>
          <a:noFill/>
          <a:ln>
            <a:noFill/>
          </a:ln>
        </p:spPr>
      </p:pic>
      <p:grpSp>
        <p:nvGrpSpPr>
          <p:cNvPr id="1146" name="Google Shape;1146;p117"/>
          <p:cNvGrpSpPr/>
          <p:nvPr/>
        </p:nvGrpSpPr>
        <p:grpSpPr>
          <a:xfrm>
            <a:off x="311700" y="199653"/>
            <a:ext cx="8620650" cy="4722522"/>
            <a:chOff x="311700" y="199653"/>
            <a:chExt cx="8620650" cy="4722522"/>
          </a:xfrm>
        </p:grpSpPr>
        <p:pic>
          <p:nvPicPr>
            <p:cNvPr id="1147" name="Google Shape;1147;p117"/>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1148" name="Google Shape;1148;p117"/>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1149" name="Google Shape;1149;p117"/>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1150" name="Google Shape;1150;p117"/>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
        <p:nvSpPr>
          <p:cNvPr id="1151" name="Google Shape;1151;p117"/>
          <p:cNvSpPr txBox="1"/>
          <p:nvPr>
            <p:ph type="ctrTitle"/>
          </p:nvPr>
        </p:nvSpPr>
        <p:spPr>
          <a:xfrm>
            <a:off x="4208550" y="1485500"/>
            <a:ext cx="816900" cy="110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B7B7B7"/>
                </a:solidFill>
                <a:latin typeface="Quicksand"/>
                <a:ea typeface="Quicksand"/>
                <a:cs typeface="Quicksand"/>
                <a:sym typeface="Quicksand"/>
              </a:rPr>
              <a:t>+</a:t>
            </a:r>
            <a:endParaRPr>
              <a:solidFill>
                <a:srgbClr val="B7B7B7"/>
              </a:solidFill>
              <a:latin typeface="Quicksand"/>
              <a:ea typeface="Quicksand"/>
              <a:cs typeface="Quicksand"/>
              <a:sym typeface="Quicksand"/>
            </a:endParaRPr>
          </a:p>
        </p:txBody>
      </p:sp>
      <p:pic>
        <p:nvPicPr>
          <p:cNvPr id="1152" name="Google Shape;1152;p117"/>
          <p:cNvPicPr preferRelativeResize="0"/>
          <p:nvPr/>
        </p:nvPicPr>
        <p:blipFill>
          <a:blip r:embed="rId7">
            <a:alphaModFix/>
          </a:blip>
          <a:stretch>
            <a:fillRect/>
          </a:stretch>
        </p:blipFill>
        <p:spPr>
          <a:xfrm>
            <a:off x="5076775" y="1208100"/>
            <a:ext cx="1658500" cy="1658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18"/>
          <p:cNvSpPr txBox="1"/>
          <p:nvPr>
            <p:ph type="ctrTitle"/>
          </p:nvPr>
        </p:nvSpPr>
        <p:spPr>
          <a:xfrm>
            <a:off x="2721450" y="1984200"/>
            <a:ext cx="6211500" cy="1175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it" sz="3400">
                <a:latin typeface="Source Sans Pro Light"/>
                <a:ea typeface="Source Sans Pro Light"/>
                <a:cs typeface="Source Sans Pro Light"/>
                <a:sym typeface="Source Sans Pro Light"/>
              </a:rPr>
              <a:t>Feedback </a:t>
            </a:r>
            <a:br>
              <a:rPr lang="it" sz="3400">
                <a:solidFill>
                  <a:srgbClr val="666666"/>
                </a:solidFill>
                <a:latin typeface="Source Sans Pro Light"/>
                <a:ea typeface="Source Sans Pro Light"/>
                <a:cs typeface="Source Sans Pro Light"/>
                <a:sym typeface="Source Sans Pro Light"/>
              </a:rPr>
            </a:br>
            <a:r>
              <a:rPr lang="it" sz="3000">
                <a:solidFill>
                  <a:srgbClr val="666666"/>
                </a:solidFill>
                <a:latin typeface="Source Sans Pro Light"/>
                <a:ea typeface="Source Sans Pro Light"/>
                <a:cs typeface="Source Sans Pro Light"/>
                <a:sym typeface="Source Sans Pro Light"/>
              </a:rPr>
              <a:t>https://forms.gle/C3BDjEyLLZNZf4K57</a:t>
            </a:r>
            <a:endParaRPr sz="3000">
              <a:solidFill>
                <a:srgbClr val="666666"/>
              </a:solidFill>
              <a:latin typeface="Source Sans Pro Light"/>
              <a:ea typeface="Source Sans Pro Light"/>
              <a:cs typeface="Source Sans Pro Light"/>
              <a:sym typeface="Source Sans Pro Light"/>
            </a:endParaRPr>
          </a:p>
        </p:txBody>
      </p:sp>
      <p:grpSp>
        <p:nvGrpSpPr>
          <p:cNvPr id="1158" name="Google Shape;1158;p118"/>
          <p:cNvGrpSpPr/>
          <p:nvPr/>
        </p:nvGrpSpPr>
        <p:grpSpPr>
          <a:xfrm>
            <a:off x="311700" y="199653"/>
            <a:ext cx="8620650" cy="4722522"/>
            <a:chOff x="311700" y="199653"/>
            <a:chExt cx="8620650" cy="4722522"/>
          </a:xfrm>
        </p:grpSpPr>
        <p:pic>
          <p:nvPicPr>
            <p:cNvPr id="1159" name="Google Shape;1159;p118"/>
            <p:cNvPicPr preferRelativeResize="0"/>
            <p:nvPr/>
          </p:nvPicPr>
          <p:blipFill>
            <a:blip r:embed="rId3">
              <a:alphaModFix/>
            </a:blip>
            <a:stretch>
              <a:fillRect/>
            </a:stretch>
          </p:blipFill>
          <p:spPr>
            <a:xfrm>
              <a:off x="311700" y="220475"/>
              <a:ext cx="1399152" cy="410999"/>
            </a:xfrm>
            <a:prstGeom prst="rect">
              <a:avLst/>
            </a:prstGeom>
            <a:noFill/>
            <a:ln>
              <a:noFill/>
            </a:ln>
          </p:spPr>
        </p:pic>
        <p:pic>
          <p:nvPicPr>
            <p:cNvPr id="1160" name="Google Shape;1160;p118"/>
            <p:cNvPicPr preferRelativeResize="0"/>
            <p:nvPr/>
          </p:nvPicPr>
          <p:blipFill>
            <a:blip r:embed="rId4">
              <a:alphaModFix amt="20000"/>
            </a:blip>
            <a:stretch>
              <a:fillRect/>
            </a:stretch>
          </p:blipFill>
          <p:spPr>
            <a:xfrm>
              <a:off x="8583075" y="199653"/>
              <a:ext cx="286400" cy="452642"/>
            </a:xfrm>
            <a:prstGeom prst="rect">
              <a:avLst/>
            </a:prstGeom>
            <a:noFill/>
            <a:ln>
              <a:noFill/>
            </a:ln>
          </p:spPr>
        </p:pic>
        <p:sp>
          <p:nvSpPr>
            <p:cNvPr id="1161" name="Google Shape;1161;p118"/>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1162" name="Google Shape;1162;p118"/>
            <p:cNvPicPr preferRelativeResize="0"/>
            <p:nvPr/>
          </p:nvPicPr>
          <p:blipFill>
            <a:blip r:embed="rId5">
              <a:alphaModFix amt="20000"/>
            </a:blip>
            <a:stretch>
              <a:fillRect/>
            </a:stretch>
          </p:blipFill>
          <p:spPr>
            <a:xfrm>
              <a:off x="311700" y="4405214"/>
              <a:ext cx="286399" cy="441722"/>
            </a:xfrm>
            <a:prstGeom prst="rect">
              <a:avLst/>
            </a:prstGeom>
            <a:noFill/>
            <a:ln>
              <a:noFill/>
            </a:ln>
          </p:spPr>
        </p:pic>
      </p:grpSp>
      <p:pic>
        <p:nvPicPr>
          <p:cNvPr id="1163" name="Google Shape;1163;p118"/>
          <p:cNvPicPr preferRelativeResize="0"/>
          <p:nvPr/>
        </p:nvPicPr>
        <p:blipFill>
          <a:blip r:embed="rId6">
            <a:alphaModFix/>
          </a:blip>
          <a:stretch>
            <a:fillRect/>
          </a:stretch>
        </p:blipFill>
        <p:spPr>
          <a:xfrm>
            <a:off x="557975" y="1724000"/>
            <a:ext cx="1893050" cy="18930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19"/>
          <p:cNvSpPr txBox="1"/>
          <p:nvPr>
            <p:ph type="title"/>
          </p:nvPr>
        </p:nvSpPr>
        <p:spPr>
          <a:xfrm>
            <a:off x="2150426" y="2602512"/>
            <a:ext cx="4826100" cy="5739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it">
                <a:latin typeface="Raleway"/>
                <a:ea typeface="Raleway"/>
                <a:cs typeface="Raleway"/>
                <a:sym typeface="Raleway"/>
              </a:rPr>
              <a:t>#CodemotionConf_IT</a:t>
            </a:r>
            <a:endParaRPr i="1">
              <a:latin typeface="Raleway"/>
              <a:ea typeface="Raleway"/>
              <a:cs typeface="Raleway"/>
              <a:sym typeface="Raleway"/>
            </a:endParaRPr>
          </a:p>
        </p:txBody>
      </p:sp>
      <p:sp>
        <p:nvSpPr>
          <p:cNvPr id="1169" name="Google Shape;1169;p119"/>
          <p:cNvSpPr/>
          <p:nvPr/>
        </p:nvSpPr>
        <p:spPr>
          <a:xfrm>
            <a:off x="3881967" y="538223"/>
            <a:ext cx="1397100" cy="1133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9"/>
          <p:cNvPicPr preferRelativeResize="0"/>
          <p:nvPr/>
        </p:nvPicPr>
        <p:blipFill rotWithShape="1">
          <a:blip r:embed="rId3">
            <a:alphaModFix/>
          </a:blip>
          <a:srcRect b="0" l="0" r="0" t="22348"/>
          <a:stretch/>
        </p:blipFill>
        <p:spPr>
          <a:xfrm>
            <a:off x="1610525" y="1411985"/>
            <a:ext cx="5922950" cy="2824851"/>
          </a:xfrm>
          <a:prstGeom prst="rect">
            <a:avLst/>
          </a:prstGeom>
          <a:noFill/>
          <a:ln>
            <a:noFill/>
          </a:ln>
        </p:spPr>
      </p:pic>
      <p:sp>
        <p:nvSpPr>
          <p:cNvPr id="213" name="Google Shape;213;p39"/>
          <p:cNvSpPr txBox="1"/>
          <p:nvPr>
            <p:ph idx="1" type="subTitle"/>
          </p:nvPr>
        </p:nvSpPr>
        <p:spPr>
          <a:xfrm>
            <a:off x="1862700" y="794904"/>
            <a:ext cx="5418600" cy="47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solidFill>
                  <a:srgbClr val="666666"/>
                </a:solidFill>
                <a:latin typeface="Source Sans Pro Light"/>
                <a:ea typeface="Source Sans Pro Light"/>
                <a:cs typeface="Source Sans Pro Light"/>
                <a:sym typeface="Source Sans Pro Light"/>
              </a:rPr>
              <a:t>Le tecnologie che prediligiamo</a:t>
            </a:r>
            <a:endParaRPr>
              <a:solidFill>
                <a:srgbClr val="222222"/>
              </a:solidFill>
              <a:highlight>
                <a:srgbClr val="FFFFFF"/>
              </a:highlight>
              <a:latin typeface="Source Sans Pro Light"/>
              <a:ea typeface="Source Sans Pro Light"/>
              <a:cs typeface="Source Sans Pro Light"/>
              <a:sym typeface="Source Sans Pro Light"/>
            </a:endParaRPr>
          </a:p>
        </p:txBody>
      </p:sp>
      <p:grpSp>
        <p:nvGrpSpPr>
          <p:cNvPr id="214" name="Google Shape;214;p39"/>
          <p:cNvGrpSpPr/>
          <p:nvPr/>
        </p:nvGrpSpPr>
        <p:grpSpPr>
          <a:xfrm>
            <a:off x="311700" y="199653"/>
            <a:ext cx="8620650" cy="4722522"/>
            <a:chOff x="311700" y="199653"/>
            <a:chExt cx="8620650" cy="4722522"/>
          </a:xfrm>
        </p:grpSpPr>
        <p:pic>
          <p:nvPicPr>
            <p:cNvPr id="215" name="Google Shape;215;p39"/>
            <p:cNvPicPr preferRelativeResize="0"/>
            <p:nvPr/>
          </p:nvPicPr>
          <p:blipFill>
            <a:blip r:embed="rId4">
              <a:alphaModFix/>
            </a:blip>
            <a:stretch>
              <a:fillRect/>
            </a:stretch>
          </p:blipFill>
          <p:spPr>
            <a:xfrm>
              <a:off x="311700" y="220475"/>
              <a:ext cx="1399152" cy="410999"/>
            </a:xfrm>
            <a:prstGeom prst="rect">
              <a:avLst/>
            </a:prstGeom>
            <a:noFill/>
            <a:ln>
              <a:noFill/>
            </a:ln>
          </p:spPr>
        </p:pic>
        <p:pic>
          <p:nvPicPr>
            <p:cNvPr id="216" name="Google Shape;216;p39"/>
            <p:cNvPicPr preferRelativeResize="0"/>
            <p:nvPr/>
          </p:nvPicPr>
          <p:blipFill>
            <a:blip r:embed="rId5">
              <a:alphaModFix amt="20000"/>
            </a:blip>
            <a:stretch>
              <a:fillRect/>
            </a:stretch>
          </p:blipFill>
          <p:spPr>
            <a:xfrm>
              <a:off x="8583075" y="199653"/>
              <a:ext cx="286400" cy="452642"/>
            </a:xfrm>
            <a:prstGeom prst="rect">
              <a:avLst/>
            </a:prstGeom>
            <a:noFill/>
            <a:ln>
              <a:noFill/>
            </a:ln>
          </p:spPr>
        </p:pic>
        <p:sp>
          <p:nvSpPr>
            <p:cNvPr id="217" name="Google Shape;217;p39"/>
            <p:cNvSpPr txBox="1"/>
            <p:nvPr/>
          </p:nvSpPr>
          <p:spPr>
            <a:xfrm>
              <a:off x="4314149" y="4329975"/>
              <a:ext cx="4618200" cy="592200"/>
            </a:xfrm>
            <a:prstGeom prst="rect">
              <a:avLst/>
            </a:prstGeom>
            <a:noFill/>
            <a:ln>
              <a:noFill/>
            </a:ln>
          </p:spPr>
          <p:txBody>
            <a:bodyPr anchorCtr="0" anchor="ctr" bIns="91425" lIns="91425" spcFirstLastPara="1" rIns="91425" wrap="square" tIns="91425">
              <a:noAutofit/>
            </a:bodyPr>
            <a:lstStyle/>
            <a:p>
              <a:pPr indent="0" lvl="0" marL="457200" rtl="0" algn="r">
                <a:spcBef>
                  <a:spcPts val="0"/>
                </a:spcBef>
                <a:spcAft>
                  <a:spcPts val="0"/>
                </a:spcAft>
                <a:buNone/>
              </a:pPr>
              <a:r>
                <a:rPr lang="it" sz="1100">
                  <a:solidFill>
                    <a:srgbClr val="666666"/>
                  </a:solidFill>
                  <a:latin typeface="Source Sans Pro"/>
                  <a:ea typeface="Source Sans Pro"/>
                  <a:cs typeface="Source Sans Pro"/>
                  <a:sym typeface="Source Sans Pro"/>
                </a:rPr>
                <a:t>https://devmy.it</a:t>
              </a:r>
              <a:br>
                <a:rPr lang="it" sz="1100">
                  <a:solidFill>
                    <a:srgbClr val="666666"/>
                  </a:solidFill>
                  <a:latin typeface="Source Sans Pro"/>
                  <a:ea typeface="Source Sans Pro"/>
                  <a:cs typeface="Source Sans Pro"/>
                  <a:sym typeface="Source Sans Pro"/>
                </a:rPr>
              </a:br>
              <a:r>
                <a:rPr lang="it" sz="1100">
                  <a:solidFill>
                    <a:srgbClr val="666666"/>
                  </a:solidFill>
                  <a:latin typeface="Source Sans Pro"/>
                  <a:ea typeface="Source Sans Pro"/>
                  <a:cs typeface="Source Sans Pro"/>
                  <a:sym typeface="Source Sans Pro"/>
                </a:rPr>
                <a:t>Francesco Sciuti - Microsoft MVP / Google Developer Certified</a:t>
              </a:r>
              <a:endParaRPr sz="1100">
                <a:solidFill>
                  <a:srgbClr val="666666"/>
                </a:solidFill>
                <a:latin typeface="Source Sans Pro"/>
                <a:ea typeface="Source Sans Pro"/>
                <a:cs typeface="Source Sans Pro"/>
                <a:sym typeface="Source Sans Pro"/>
              </a:endParaRPr>
            </a:p>
          </p:txBody>
        </p:sp>
        <p:pic>
          <p:nvPicPr>
            <p:cNvPr id="218" name="Google Shape;218;p39"/>
            <p:cNvPicPr preferRelativeResize="0"/>
            <p:nvPr/>
          </p:nvPicPr>
          <p:blipFill>
            <a:blip r:embed="rId6">
              <a:alphaModFix amt="20000"/>
            </a:blip>
            <a:stretch>
              <a:fillRect/>
            </a:stretch>
          </p:blipFill>
          <p:spPr>
            <a:xfrm>
              <a:off x="311700" y="4405214"/>
              <a:ext cx="286399" cy="441722"/>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